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7" r:id="rId11"/>
    <p:sldId id="266" r:id="rId12"/>
    <p:sldId id="265" r:id="rId13"/>
  </p:sldIdLst>
  <p:sldSz cx="14630400" cy="8229600"/>
  <p:notesSz cx="8229600" cy="14630400"/>
  <p:embeddedFontLst>
    <p:embeddedFont>
      <p:font typeface="Calibri" panose="020F0502020204030204" pitchFamily="34" charset="0"/>
      <p:regular r:id="rId15"/>
      <p:bold r:id="rId16"/>
      <p:italic r:id="rId17"/>
      <p:boldItalic r:id="rId18"/>
    </p:embeddedFont>
    <p:embeddedFont>
      <p:font typeface="Fraunces Medium" panose="020B0604020202020204" charset="0"/>
      <p:regular r:id="rId19"/>
    </p:embeddedFont>
    <p:embeddedFont>
      <p:font typeface="Epilogue"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6835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002631"/>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هوش مصنوعی در صنعت گردشگری</a:t>
            </a:r>
            <a:endParaRPr lang="en-US" sz="4450" dirty="0"/>
          </a:p>
        </p:txBody>
      </p:sp>
      <p:sp>
        <p:nvSpPr>
          <p:cNvPr id="4" name="Text 1"/>
          <p:cNvSpPr/>
          <p:nvPr/>
        </p:nvSpPr>
        <p:spPr>
          <a:xfrm>
            <a:off x="793790" y="3760351"/>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با پیشرفت روزافزون هوش مصنوعی، شاهد حضور پررنگ این فناوری در صنایع مختلف از جمله گردشگری هستیم. هوش مصنوعی با ارائه راه حل‌های نوآورانه، در حال دگرگون کردن صنعت گردشگری و ارائه تجربیات بهینه‌تر برای مسافران است. در این ارائه، به بررسی کاربردها، مزایا و چالش‌های استفاده از هوش مصنوعی در صنعت گردشگری خواهیم پرداخت.</a:t>
            </a:r>
            <a:endParaRPr lang="en-US" sz="1750" dirty="0"/>
          </a:p>
        </p:txBody>
      </p:sp>
      <p:sp>
        <p:nvSpPr>
          <p:cNvPr id="7" name="Text 3"/>
          <p:cNvSpPr/>
          <p:nvPr/>
        </p:nvSpPr>
        <p:spPr>
          <a:xfrm>
            <a:off x="1270040" y="5830014"/>
            <a:ext cx="1665327" cy="396835"/>
          </a:xfrm>
          <a:prstGeom prst="rect">
            <a:avLst/>
          </a:prstGeom>
          <a:noFill/>
          <a:ln/>
        </p:spPr>
        <p:txBody>
          <a:bodyPr wrap="none" lIns="0" tIns="0" rIns="0" bIns="0" rtlCol="0" anchor="t"/>
          <a:lstStyle/>
          <a:p>
            <a:pPr marL="0" indent="0" algn="l">
              <a:lnSpc>
                <a:spcPts val="3100"/>
              </a:lnSpc>
              <a:buNone/>
            </a:pPr>
            <a:endParaRPr lang="en-US" sz="2200" dirty="0"/>
          </a:p>
        </p:txBody>
      </p:sp>
      <p:sp>
        <p:nvSpPr>
          <p:cNvPr id="5" name="TextBox 4"/>
          <p:cNvSpPr txBox="1"/>
          <p:nvPr/>
        </p:nvSpPr>
        <p:spPr>
          <a:xfrm>
            <a:off x="3359888" y="6113721"/>
            <a:ext cx="5071730" cy="954107"/>
          </a:xfrm>
          <a:prstGeom prst="rect">
            <a:avLst/>
          </a:prstGeom>
          <a:noFill/>
        </p:spPr>
        <p:txBody>
          <a:bodyPr wrap="square" rtlCol="0">
            <a:spAutoFit/>
          </a:bodyPr>
          <a:lstStyle/>
          <a:p>
            <a:pPr algn="r"/>
            <a:r>
              <a:rPr lang="fa-IR" sz="2800" dirty="0" smtClean="0">
                <a:solidFill>
                  <a:schemeClr val="accent2">
                    <a:lumMod val="75000"/>
                  </a:schemeClr>
                </a:solidFill>
                <a:cs typeface="+mj-cs"/>
              </a:rPr>
              <a:t>حدیث قائدشرفی . سوزان خالقی</a:t>
            </a:r>
          </a:p>
          <a:p>
            <a:pPr algn="r"/>
            <a:r>
              <a:rPr lang="fa-IR" sz="2800" dirty="0" smtClean="0">
                <a:solidFill>
                  <a:schemeClr val="accent2">
                    <a:lumMod val="75000"/>
                  </a:schemeClr>
                </a:solidFill>
                <a:cs typeface="+mj-cs"/>
              </a:rPr>
              <a:t>استاد:دکتر عصایی</a:t>
            </a:r>
            <a:endParaRPr lang="en-US" sz="2800" dirty="0">
              <a:solidFill>
                <a:schemeClr val="accent2">
                  <a:lumMod val="75000"/>
                </a:schemeClr>
              </a:solidFill>
              <a:cs typeface="+mj-c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39367" y="2612064"/>
            <a:ext cx="4224894" cy="2719052"/>
          </a:xfrm>
          <a:prstGeom prst="rect">
            <a:avLst/>
          </a:prstGeom>
        </p:spPr>
      </p:pic>
      <p:sp>
        <p:nvSpPr>
          <p:cNvPr id="10" name="TextBox 9"/>
          <p:cNvSpPr txBox="1"/>
          <p:nvPr/>
        </p:nvSpPr>
        <p:spPr>
          <a:xfrm>
            <a:off x="5922336" y="416771"/>
            <a:ext cx="8133906" cy="6370975"/>
          </a:xfrm>
          <a:prstGeom prst="rect">
            <a:avLst/>
          </a:prstGeom>
          <a:noFill/>
        </p:spPr>
        <p:txBody>
          <a:bodyPr wrap="square" rtlCol="0">
            <a:spAutoFit/>
          </a:bodyPr>
          <a:lstStyle/>
          <a:p>
            <a:pPr algn="r"/>
            <a:r>
              <a:rPr lang="fa-IR" b="1" dirty="0" smtClean="0">
                <a:solidFill>
                  <a:schemeClr val="bg1"/>
                </a:solidFill>
              </a:rPr>
              <a:t>واقعیت افزوده با افزودن اطلاعات مجازی به دنیای واقعی، تجربه کاربر را بهبود می‌بخشد. هوش مصنوعی می‌تواند داده‌ها را تحلیل کرده و محتوا را به‌صورت هوشمند و متناسب با نیاز کاربر نمایش دهد.</a:t>
            </a:r>
          </a:p>
          <a:p>
            <a:pPr algn="r"/>
            <a:r>
              <a:rPr lang="fa-IR" b="1" dirty="0"/>
              <a:t>کاربردها:</a:t>
            </a:r>
            <a:endParaRPr lang="fa-IR" sz="2400" b="1" dirty="0">
              <a:solidFill>
                <a:schemeClr val="bg1"/>
              </a:solidFill>
            </a:endParaRPr>
          </a:p>
          <a:p>
            <a:pPr algn="r"/>
            <a:r>
              <a:rPr lang="fa-IR" sz="2400" b="1" dirty="0">
                <a:solidFill>
                  <a:schemeClr val="bg1"/>
                </a:solidFill>
              </a:rPr>
              <a:t>راهنمای هوشمند مکان‌ها:</a:t>
            </a:r>
            <a:r>
              <a:rPr lang="fa-IR" sz="2400" dirty="0">
                <a:solidFill>
                  <a:schemeClr val="bg1"/>
                </a:solidFill>
              </a:rPr>
              <a:t/>
            </a:r>
            <a:br>
              <a:rPr lang="fa-IR" sz="2400" dirty="0">
                <a:solidFill>
                  <a:schemeClr val="bg1"/>
                </a:solidFill>
              </a:rPr>
            </a:br>
            <a:r>
              <a:rPr lang="fa-IR" sz="2400" dirty="0">
                <a:solidFill>
                  <a:schemeClr val="bg1"/>
                </a:solidFill>
              </a:rPr>
              <a:t>با استفاده از </a:t>
            </a:r>
            <a:r>
              <a:rPr lang="en-US" sz="2400" dirty="0">
                <a:solidFill>
                  <a:schemeClr val="bg1"/>
                </a:solidFill>
              </a:rPr>
              <a:t>AR </a:t>
            </a:r>
            <a:r>
              <a:rPr lang="fa-IR" sz="2400" dirty="0">
                <a:solidFill>
                  <a:schemeClr val="bg1"/>
                </a:solidFill>
              </a:rPr>
              <a:t>و </a:t>
            </a:r>
            <a:r>
              <a:rPr lang="en-US" sz="2400" dirty="0">
                <a:solidFill>
                  <a:schemeClr val="bg1"/>
                </a:solidFill>
              </a:rPr>
              <a:t>AI، </a:t>
            </a:r>
            <a:r>
              <a:rPr lang="fa-IR" sz="2400" dirty="0">
                <a:solidFill>
                  <a:schemeClr val="bg1"/>
                </a:solidFill>
              </a:rPr>
              <a:t>گردشگران می‌توانند از گوشی‌های هوشمند خود برای مشاهده اطلاعات زنده درباره مکان‌های دیدنی استفاده کنند. برای مثال، هنگام بازدید از یک اثر تاریخی، توضیحات هوشمند روی صفحه گوشی نمایش داده می‌شود.</a:t>
            </a:r>
          </a:p>
          <a:p>
            <a:pPr algn="r"/>
            <a:r>
              <a:rPr lang="fa-IR" sz="2400" b="1" dirty="0">
                <a:solidFill>
                  <a:schemeClr val="bg1"/>
                </a:solidFill>
              </a:rPr>
              <a:t>ترجمه زنده و راهنمای چندزبانه:</a:t>
            </a:r>
            <a:r>
              <a:rPr lang="fa-IR" sz="2400" dirty="0">
                <a:solidFill>
                  <a:schemeClr val="bg1"/>
                </a:solidFill>
              </a:rPr>
              <a:t/>
            </a:r>
            <a:br>
              <a:rPr lang="fa-IR" sz="2400" dirty="0">
                <a:solidFill>
                  <a:schemeClr val="bg1"/>
                </a:solidFill>
              </a:rPr>
            </a:br>
            <a:r>
              <a:rPr lang="fa-IR" sz="2400" dirty="0">
                <a:solidFill>
                  <a:schemeClr val="bg1"/>
                </a:solidFill>
              </a:rPr>
              <a:t>ترکیب </a:t>
            </a:r>
            <a:r>
              <a:rPr lang="en-US" sz="2400" dirty="0">
                <a:solidFill>
                  <a:schemeClr val="bg1"/>
                </a:solidFill>
              </a:rPr>
              <a:t>AI </a:t>
            </a:r>
            <a:r>
              <a:rPr lang="fa-IR" sz="2400" dirty="0">
                <a:solidFill>
                  <a:schemeClr val="bg1"/>
                </a:solidFill>
              </a:rPr>
              <a:t>و </a:t>
            </a:r>
            <a:r>
              <a:rPr lang="en-US" sz="2400" dirty="0">
                <a:solidFill>
                  <a:schemeClr val="bg1"/>
                </a:solidFill>
              </a:rPr>
              <a:t>AR </a:t>
            </a:r>
            <a:r>
              <a:rPr lang="fa-IR" sz="2400" dirty="0">
                <a:solidFill>
                  <a:schemeClr val="bg1"/>
                </a:solidFill>
              </a:rPr>
              <a:t>می‌تواند تابلوها و نوشته‌ها را به زبان کاربر ترجمه کند و تجربه سفر را آسان‌تر کند.</a:t>
            </a:r>
          </a:p>
          <a:p>
            <a:pPr algn="r"/>
            <a:r>
              <a:rPr lang="fa-IR" sz="2400" b="1" dirty="0">
                <a:solidFill>
                  <a:schemeClr val="bg1"/>
                </a:solidFill>
              </a:rPr>
              <a:t>مسیرهای هوشمند و راهیابی:</a:t>
            </a:r>
            <a:r>
              <a:rPr lang="fa-IR" sz="2400" dirty="0">
                <a:solidFill>
                  <a:schemeClr val="bg1"/>
                </a:solidFill>
              </a:rPr>
              <a:t/>
            </a:r>
            <a:br>
              <a:rPr lang="fa-IR" sz="2400" dirty="0">
                <a:solidFill>
                  <a:schemeClr val="bg1"/>
                </a:solidFill>
              </a:rPr>
            </a:br>
            <a:r>
              <a:rPr lang="fa-IR" sz="2400" dirty="0">
                <a:solidFill>
                  <a:schemeClr val="bg1"/>
                </a:solidFill>
              </a:rPr>
              <a:t>هوش مصنوعی در تحلیل مسیرها و ارائه پیشنهادات بهینه نقش دارد. </a:t>
            </a:r>
            <a:r>
              <a:rPr lang="en-US" sz="2400" dirty="0">
                <a:solidFill>
                  <a:schemeClr val="bg1"/>
                </a:solidFill>
              </a:rPr>
              <a:t>AR </a:t>
            </a:r>
            <a:r>
              <a:rPr lang="fa-IR" sz="2400" dirty="0">
                <a:solidFill>
                  <a:schemeClr val="bg1"/>
                </a:solidFill>
              </a:rPr>
              <a:t>با نمایش مسیرها به‌طور مستقیم روی صفحه نمایش گوشی، راهیابی را ساده می‌کند.</a:t>
            </a:r>
          </a:p>
          <a:p>
            <a:pPr algn="r"/>
            <a:r>
              <a:rPr lang="fa-IR" sz="2400" b="1" dirty="0">
                <a:solidFill>
                  <a:schemeClr val="bg1"/>
                </a:solidFill>
              </a:rPr>
              <a:t>افزایش جذابیت مکان‌های گردشگری:</a:t>
            </a:r>
            <a:r>
              <a:rPr lang="fa-IR" sz="2400" dirty="0">
                <a:solidFill>
                  <a:schemeClr val="bg1"/>
                </a:solidFill>
              </a:rPr>
              <a:t/>
            </a:r>
            <a:br>
              <a:rPr lang="fa-IR" sz="2400" dirty="0">
                <a:solidFill>
                  <a:schemeClr val="bg1"/>
                </a:solidFill>
              </a:rPr>
            </a:br>
            <a:r>
              <a:rPr lang="fa-IR" sz="2400" dirty="0">
                <a:solidFill>
                  <a:schemeClr val="bg1"/>
                </a:solidFill>
              </a:rPr>
              <a:t>با استفاده از واقعیت افزوده، می‌توان مکان‌های تاریخی یا طبیعی را بازسازی کرد و تجربیات جذاب‌تری برای بازدیدکنندگان ایجاد کرد.</a:t>
            </a:r>
          </a:p>
          <a:p>
            <a:pPr algn="r"/>
            <a:endParaRPr lang="en-US" b="1" dirty="0">
              <a:solidFill>
                <a:schemeClr val="bg1"/>
              </a:solidFill>
            </a:endParaRPr>
          </a:p>
        </p:txBody>
      </p:sp>
    </p:spTree>
    <p:extLst>
      <p:ext uri="{BB962C8B-B14F-4D97-AF65-F5344CB8AC3E}">
        <p14:creationId xmlns:p14="http://schemas.microsoft.com/office/powerpoint/2010/main" val="2427391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39367" y="4676719"/>
            <a:ext cx="4224894" cy="2725148"/>
          </a:xfrm>
          <a:prstGeom prst="rect">
            <a:avLst/>
          </a:prstGeom>
        </p:spPr>
      </p:pic>
      <p:sp>
        <p:nvSpPr>
          <p:cNvPr id="3" name="TextBox 2"/>
          <p:cNvSpPr txBox="1"/>
          <p:nvPr/>
        </p:nvSpPr>
        <p:spPr>
          <a:xfrm>
            <a:off x="5135526" y="308344"/>
            <a:ext cx="8867553" cy="6740307"/>
          </a:xfrm>
          <a:prstGeom prst="rect">
            <a:avLst/>
          </a:prstGeom>
          <a:noFill/>
        </p:spPr>
        <p:txBody>
          <a:bodyPr wrap="square" rtlCol="0">
            <a:spAutoFit/>
          </a:bodyPr>
          <a:lstStyle/>
          <a:p>
            <a:pPr algn="r"/>
            <a:r>
              <a:rPr lang="fa-IR" b="1" dirty="0" smtClean="0">
                <a:solidFill>
                  <a:schemeClr val="bg1"/>
                </a:solidFill>
              </a:rPr>
              <a:t>کاربردهای </a:t>
            </a:r>
            <a:r>
              <a:rPr lang="fa-IR" b="1" dirty="0">
                <a:solidFill>
                  <a:schemeClr val="bg1"/>
                </a:solidFill>
              </a:rPr>
              <a:t>مدل‌های هوش مصنوعی در مدیریت منابع و محیط‌زیست در گردشگری:</a:t>
            </a:r>
          </a:p>
          <a:p>
            <a:pPr algn="r"/>
            <a:r>
              <a:rPr lang="fa-IR" b="1" dirty="0">
                <a:solidFill>
                  <a:schemeClr val="bg1"/>
                </a:solidFill>
              </a:rPr>
              <a:t>پایش و تحلیل اثرات زیست‌محیطی:</a:t>
            </a:r>
            <a:endParaRPr lang="fa-IR" dirty="0">
              <a:solidFill>
                <a:schemeClr val="bg1"/>
              </a:solidFill>
            </a:endParaRPr>
          </a:p>
          <a:p>
            <a:pPr lvl="1" algn="r"/>
            <a:r>
              <a:rPr lang="fa-IR" dirty="0">
                <a:solidFill>
                  <a:schemeClr val="bg1"/>
                </a:solidFill>
              </a:rPr>
              <a:t>استفاده از </a:t>
            </a:r>
            <a:r>
              <a:rPr lang="fa-IR" b="1" dirty="0">
                <a:solidFill>
                  <a:schemeClr val="bg1"/>
                </a:solidFill>
              </a:rPr>
              <a:t>سیستم‌های پایش هوشمند</a:t>
            </a:r>
            <a:r>
              <a:rPr lang="fa-IR" dirty="0">
                <a:solidFill>
                  <a:schemeClr val="bg1"/>
                </a:solidFill>
              </a:rPr>
              <a:t> مانند حسگرهای </a:t>
            </a:r>
            <a:r>
              <a:rPr lang="fa-IR" dirty="0" smtClean="0">
                <a:solidFill>
                  <a:schemeClr val="bg1"/>
                </a:solidFill>
              </a:rPr>
              <a:t>برای </a:t>
            </a:r>
            <a:r>
              <a:rPr lang="fa-IR" dirty="0">
                <a:solidFill>
                  <a:schemeClr val="bg1"/>
                </a:solidFill>
              </a:rPr>
              <a:t>جمع‌آوری داده‌های محیطی (مانند کیفیت هوا، سطح آب و تراکم گردشگران).</a:t>
            </a:r>
          </a:p>
          <a:p>
            <a:pPr lvl="1" algn="r"/>
            <a:r>
              <a:rPr lang="fa-IR" dirty="0">
                <a:solidFill>
                  <a:schemeClr val="bg1"/>
                </a:solidFill>
              </a:rPr>
              <a:t>تحلیل این داده‌ها برای شناسایی فشار گردشگری بر محیط‌زیست و اتخاذ تصمیمات بهینه برای مدیریت منابع.</a:t>
            </a:r>
          </a:p>
          <a:p>
            <a:pPr algn="r"/>
            <a:r>
              <a:rPr lang="fa-IR" b="1" dirty="0">
                <a:solidFill>
                  <a:schemeClr val="bg1"/>
                </a:solidFill>
              </a:rPr>
              <a:t>بهینه‌سازی مصرف انرژی و آب:</a:t>
            </a:r>
            <a:endParaRPr lang="fa-IR" dirty="0">
              <a:solidFill>
                <a:schemeClr val="bg1"/>
              </a:solidFill>
            </a:endParaRPr>
          </a:p>
          <a:p>
            <a:pPr lvl="1" algn="r"/>
            <a:r>
              <a:rPr lang="fa-IR" dirty="0">
                <a:solidFill>
                  <a:schemeClr val="bg1"/>
                </a:solidFill>
              </a:rPr>
              <a:t>استفاده از هوش مصنوعی برای </a:t>
            </a:r>
            <a:r>
              <a:rPr lang="fa-IR" b="1" dirty="0">
                <a:solidFill>
                  <a:schemeClr val="bg1"/>
                </a:solidFill>
              </a:rPr>
              <a:t>مدیریت هوشمند انرژی</a:t>
            </a:r>
            <a:r>
              <a:rPr lang="fa-IR" dirty="0">
                <a:solidFill>
                  <a:schemeClr val="bg1"/>
                </a:solidFill>
              </a:rPr>
              <a:t> در هتل‌ها و اقامتگاه‌های گردشگری (مانند سیستم‌های تهویه و روشنایی هوشمند).</a:t>
            </a:r>
          </a:p>
          <a:p>
            <a:pPr lvl="1" algn="r"/>
            <a:r>
              <a:rPr lang="fa-IR" dirty="0">
                <a:solidFill>
                  <a:schemeClr val="bg1"/>
                </a:solidFill>
              </a:rPr>
              <a:t>پیش‌بینی الگوی مصرف آب و ارائه راهکارهای کاهش مصرف در مناطق گردشگری.</a:t>
            </a:r>
          </a:p>
          <a:p>
            <a:pPr algn="r"/>
            <a:r>
              <a:rPr lang="fa-IR" b="1" dirty="0">
                <a:solidFill>
                  <a:schemeClr val="bg1"/>
                </a:solidFill>
              </a:rPr>
              <a:t>مدیریت حمل‌ونقل پایدار:</a:t>
            </a:r>
            <a:endParaRPr lang="fa-IR" dirty="0">
              <a:solidFill>
                <a:schemeClr val="bg1"/>
              </a:solidFill>
            </a:endParaRPr>
          </a:p>
          <a:p>
            <a:pPr lvl="1" algn="r"/>
            <a:r>
              <a:rPr lang="fa-IR" dirty="0">
                <a:solidFill>
                  <a:schemeClr val="bg1"/>
                </a:solidFill>
              </a:rPr>
              <a:t>مدل‌های هوش مصنوعی می‌توانند مسیرهای بهینه برای حمل‌ونقل گردشگران پیشنهاد دهند تا مصرف سوخت و تولید آلاینده‌ها کاهش یابد.</a:t>
            </a:r>
          </a:p>
          <a:p>
            <a:pPr lvl="1" algn="r"/>
            <a:r>
              <a:rPr lang="fa-IR" dirty="0">
                <a:solidFill>
                  <a:schemeClr val="bg1"/>
                </a:solidFill>
              </a:rPr>
              <a:t>تشویق استفاده از وسایل نقلیه سبز (مانند خودروهای برقی) با کمک سیستم‌های هوشمند رزرو و برنامه‌ریزی سفر.</a:t>
            </a:r>
          </a:p>
          <a:p>
            <a:pPr algn="r"/>
            <a:r>
              <a:rPr lang="fa-IR" b="1" dirty="0">
                <a:solidFill>
                  <a:schemeClr val="bg1"/>
                </a:solidFill>
              </a:rPr>
              <a:t>پیش‌بینی و کنترل ترافیک گردشگری:</a:t>
            </a:r>
            <a:endParaRPr lang="fa-IR" dirty="0">
              <a:solidFill>
                <a:schemeClr val="bg1"/>
              </a:solidFill>
            </a:endParaRPr>
          </a:p>
          <a:p>
            <a:pPr lvl="1" algn="r"/>
            <a:r>
              <a:rPr lang="fa-IR" dirty="0">
                <a:solidFill>
                  <a:schemeClr val="bg1"/>
                </a:solidFill>
              </a:rPr>
              <a:t>تحلیل کلان‌داده‌ها برای پیش‌بینی ازدحام در مناطق گردشگری و ارائه راهکارهایی مانند </a:t>
            </a:r>
            <a:r>
              <a:rPr lang="fa-IR" b="1" dirty="0">
                <a:solidFill>
                  <a:schemeClr val="bg1"/>
                </a:solidFill>
              </a:rPr>
              <a:t>زمان‌بندی بازدید</a:t>
            </a:r>
            <a:r>
              <a:rPr lang="fa-IR" dirty="0">
                <a:solidFill>
                  <a:schemeClr val="bg1"/>
                </a:solidFill>
              </a:rPr>
              <a:t> یا هدایت گردشگران به مناطق کمتر شناخته‌شده.</a:t>
            </a:r>
          </a:p>
          <a:p>
            <a:pPr algn="r"/>
            <a:r>
              <a:rPr lang="fa-IR" b="1" dirty="0">
                <a:solidFill>
                  <a:schemeClr val="bg1"/>
                </a:solidFill>
              </a:rPr>
              <a:t>مدیریت پسماند و آلودگی:</a:t>
            </a:r>
            <a:endParaRPr lang="fa-IR" dirty="0">
              <a:solidFill>
                <a:schemeClr val="bg1"/>
              </a:solidFill>
            </a:endParaRPr>
          </a:p>
          <a:p>
            <a:pPr lvl="1" algn="r"/>
            <a:r>
              <a:rPr lang="fa-IR" dirty="0">
                <a:solidFill>
                  <a:schemeClr val="bg1"/>
                </a:solidFill>
              </a:rPr>
              <a:t>استفاده از مدل‌های یادگیری ماشینی برای بهینه‌سازی جمع‌آوری و بازیافت زباله در مناطق گردشگری.</a:t>
            </a:r>
          </a:p>
          <a:p>
            <a:pPr lvl="1" algn="r"/>
            <a:r>
              <a:rPr lang="fa-IR" dirty="0">
                <a:solidFill>
                  <a:schemeClr val="bg1"/>
                </a:solidFill>
              </a:rPr>
              <a:t>تحلیل داده‌ها برای کاهش آلودگی و ارائه راهکارهایی جهت پاک‌سازی محیط‌زیست.</a:t>
            </a:r>
          </a:p>
          <a:p>
            <a:pPr algn="r"/>
            <a:r>
              <a:rPr lang="fa-IR" b="1" dirty="0">
                <a:solidFill>
                  <a:schemeClr val="bg1"/>
                </a:solidFill>
              </a:rPr>
              <a:t>آگاهی‌بخشی و آموزش گردشگران:</a:t>
            </a:r>
            <a:endParaRPr lang="fa-IR" dirty="0">
              <a:solidFill>
                <a:schemeClr val="bg1"/>
              </a:solidFill>
            </a:endParaRPr>
          </a:p>
          <a:p>
            <a:pPr lvl="1" algn="r"/>
            <a:r>
              <a:rPr lang="fa-IR" dirty="0">
                <a:solidFill>
                  <a:schemeClr val="bg1"/>
                </a:solidFill>
              </a:rPr>
              <a:t>توسعه اپلیکیشن‌های هوشمند که به گردشگران اطلاعات لازم برای رفتارهای مسئولانه و پایدار ارائه می‌دهند.</a:t>
            </a:r>
          </a:p>
          <a:p>
            <a:pPr lvl="1" algn="r"/>
            <a:r>
              <a:rPr lang="fa-IR" dirty="0">
                <a:solidFill>
                  <a:schemeClr val="bg1"/>
                </a:solidFill>
              </a:rPr>
              <a:t>تشویق گردشگران به کاهش ردپای کربنی از طریق پیشنهادات هوشمند.</a:t>
            </a:r>
          </a:p>
          <a:p>
            <a:endParaRPr lang="en-US" dirty="0"/>
          </a:p>
        </p:txBody>
      </p:sp>
    </p:spTree>
    <p:extLst>
      <p:ext uri="{BB962C8B-B14F-4D97-AF65-F5344CB8AC3E}">
        <p14:creationId xmlns:p14="http://schemas.microsoft.com/office/powerpoint/2010/main" val="28558800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25354"/>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چالش‌ها و موانع استفاده از هوش مصنوعی در این صنعت</a:t>
            </a:r>
            <a:endParaRPr lang="en-US" sz="4450" dirty="0"/>
          </a:p>
        </p:txBody>
      </p:sp>
      <p:sp>
        <p:nvSpPr>
          <p:cNvPr id="4" name="Shape 1"/>
          <p:cNvSpPr/>
          <p:nvPr/>
        </p:nvSpPr>
        <p:spPr>
          <a:xfrm>
            <a:off x="793790" y="2938224"/>
            <a:ext cx="396835" cy="396835"/>
          </a:xfrm>
          <a:prstGeom prst="roundRect">
            <a:avLst>
              <a:gd name="adj" fmla="val 24007"/>
            </a:avLst>
          </a:prstGeom>
          <a:solidFill>
            <a:srgbClr val="283157"/>
          </a:solidFill>
          <a:ln w="7620">
            <a:solidFill>
              <a:srgbClr val="414A70"/>
            </a:solidFill>
            <a:prstDash val="solid"/>
          </a:ln>
        </p:spPr>
      </p:sp>
      <p:sp>
        <p:nvSpPr>
          <p:cNvPr id="5" name="Text 2"/>
          <p:cNvSpPr/>
          <p:nvPr/>
        </p:nvSpPr>
        <p:spPr>
          <a:xfrm>
            <a:off x="1417439" y="293822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امنیت داده‌ها</a:t>
            </a:r>
            <a:endParaRPr lang="en-US" sz="2200" dirty="0"/>
          </a:p>
        </p:txBody>
      </p:sp>
      <p:sp>
        <p:nvSpPr>
          <p:cNvPr id="6" name="Text 3"/>
          <p:cNvSpPr/>
          <p:nvPr/>
        </p:nvSpPr>
        <p:spPr>
          <a:xfrm>
            <a:off x="1417439" y="3428643"/>
            <a:ext cx="3041213" cy="1814513"/>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حفاظت از داده‌های شخصی مسافران، یکی از مهم‌ترین چالش‌های استفاده از هوش مصنوعی در صنعت گردشگری است.</a:t>
            </a:r>
            <a:endParaRPr lang="en-US" sz="1750" dirty="0"/>
          </a:p>
        </p:txBody>
      </p:sp>
      <p:sp>
        <p:nvSpPr>
          <p:cNvPr id="7" name="Shape 4"/>
          <p:cNvSpPr/>
          <p:nvPr/>
        </p:nvSpPr>
        <p:spPr>
          <a:xfrm>
            <a:off x="4685467" y="2938224"/>
            <a:ext cx="396835" cy="396835"/>
          </a:xfrm>
          <a:prstGeom prst="roundRect">
            <a:avLst>
              <a:gd name="adj" fmla="val 24007"/>
            </a:avLst>
          </a:prstGeom>
          <a:solidFill>
            <a:srgbClr val="283157"/>
          </a:solidFill>
          <a:ln w="7620">
            <a:solidFill>
              <a:srgbClr val="414A70"/>
            </a:solidFill>
            <a:prstDash val="solid"/>
          </a:ln>
        </p:spPr>
      </p:sp>
      <p:sp>
        <p:nvSpPr>
          <p:cNvPr id="8" name="Text 5"/>
          <p:cNvSpPr/>
          <p:nvPr/>
        </p:nvSpPr>
        <p:spPr>
          <a:xfrm>
            <a:off x="5309116" y="293822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هزینه</a:t>
            </a:r>
            <a:endParaRPr lang="en-US" sz="2200" dirty="0"/>
          </a:p>
        </p:txBody>
      </p:sp>
      <p:sp>
        <p:nvSpPr>
          <p:cNvPr id="9" name="Text 6"/>
          <p:cNvSpPr/>
          <p:nvPr/>
        </p:nvSpPr>
        <p:spPr>
          <a:xfrm>
            <a:off x="5309116" y="3428643"/>
            <a:ext cx="3041213" cy="1451610"/>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هزینه‌های توسعه و پیاده سازی سیستم‌های هوش مصنوعی، می‌تواند برای برخی از ارائه دهندگان خدمات گردشگری بالا باشد.</a:t>
            </a:r>
            <a:endParaRPr lang="en-US" sz="1750" dirty="0"/>
          </a:p>
        </p:txBody>
      </p:sp>
      <p:sp>
        <p:nvSpPr>
          <p:cNvPr id="10" name="Shape 7"/>
          <p:cNvSpPr/>
          <p:nvPr/>
        </p:nvSpPr>
        <p:spPr>
          <a:xfrm>
            <a:off x="793790" y="5725120"/>
            <a:ext cx="396835" cy="396835"/>
          </a:xfrm>
          <a:prstGeom prst="roundRect">
            <a:avLst>
              <a:gd name="adj" fmla="val 24007"/>
            </a:avLst>
          </a:prstGeom>
          <a:solidFill>
            <a:srgbClr val="283157"/>
          </a:solidFill>
          <a:ln w="7620">
            <a:solidFill>
              <a:srgbClr val="414A70"/>
            </a:solidFill>
            <a:prstDash val="solid"/>
          </a:ln>
        </p:spPr>
      </p:sp>
      <p:sp>
        <p:nvSpPr>
          <p:cNvPr id="11" name="Text 8"/>
          <p:cNvSpPr/>
          <p:nvPr/>
        </p:nvSpPr>
        <p:spPr>
          <a:xfrm>
            <a:off x="1417439" y="572512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نیروی کار</a:t>
            </a:r>
            <a:endParaRPr lang="en-US" sz="2200" dirty="0"/>
          </a:p>
        </p:txBody>
      </p:sp>
      <p:sp>
        <p:nvSpPr>
          <p:cNvPr id="12" name="Text 9"/>
          <p:cNvSpPr/>
          <p:nvPr/>
        </p:nvSpPr>
        <p:spPr>
          <a:xfrm>
            <a:off x="1417439" y="6215539"/>
            <a:ext cx="3041213" cy="1088708"/>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نیروی کار متخصص در هوش مصنوعی، در حال حاضر در برخی از کشورها نادر است.</a:t>
            </a:r>
            <a:endParaRPr lang="en-US" sz="1750" dirty="0"/>
          </a:p>
        </p:txBody>
      </p:sp>
      <p:sp>
        <p:nvSpPr>
          <p:cNvPr id="13" name="Shape 10"/>
          <p:cNvSpPr/>
          <p:nvPr/>
        </p:nvSpPr>
        <p:spPr>
          <a:xfrm>
            <a:off x="4685467" y="5725120"/>
            <a:ext cx="396835" cy="396835"/>
          </a:xfrm>
          <a:prstGeom prst="roundRect">
            <a:avLst>
              <a:gd name="adj" fmla="val 24007"/>
            </a:avLst>
          </a:prstGeom>
          <a:solidFill>
            <a:srgbClr val="283157"/>
          </a:solidFill>
          <a:ln w="7620">
            <a:solidFill>
              <a:srgbClr val="414A70"/>
            </a:solidFill>
            <a:prstDash val="solid"/>
          </a:ln>
        </p:spPr>
      </p:sp>
      <p:sp>
        <p:nvSpPr>
          <p:cNvPr id="14" name="Text 11"/>
          <p:cNvSpPr/>
          <p:nvPr/>
        </p:nvSpPr>
        <p:spPr>
          <a:xfrm>
            <a:off x="5309116" y="572512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مقاومت در برابر تغییر</a:t>
            </a:r>
            <a:endParaRPr lang="en-US" sz="2200" dirty="0"/>
          </a:p>
        </p:txBody>
      </p:sp>
      <p:sp>
        <p:nvSpPr>
          <p:cNvPr id="15" name="Text 12"/>
          <p:cNvSpPr/>
          <p:nvPr/>
        </p:nvSpPr>
        <p:spPr>
          <a:xfrm>
            <a:off x="5309116" y="6215539"/>
            <a:ext cx="3041213" cy="1088708"/>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برخی از افراد ممکن است در برابر استفاده از هوش مصنوعی در صنعت گردشگری مقاومت کنند.</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95607"/>
            <a:ext cx="10263426"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کاربردهای هوش مصنوعی در صنعت گردشگری</a:t>
            </a:r>
            <a:endParaRPr lang="en-US" sz="4450" dirty="0"/>
          </a:p>
        </p:txBody>
      </p:sp>
      <p:sp>
        <p:nvSpPr>
          <p:cNvPr id="3" name="Text 1"/>
          <p:cNvSpPr/>
          <p:nvPr/>
        </p:nvSpPr>
        <p:spPr>
          <a:xfrm>
            <a:off x="793790" y="3271361"/>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پیش‌بینی تقاضا</a:t>
            </a:r>
            <a:endParaRPr lang="en-US" sz="2200" dirty="0"/>
          </a:p>
        </p:txBody>
      </p:sp>
      <p:sp>
        <p:nvSpPr>
          <p:cNvPr id="4" name="Text 2"/>
          <p:cNvSpPr/>
          <p:nvPr/>
        </p:nvSpPr>
        <p:spPr>
          <a:xfrm>
            <a:off x="793790" y="3852505"/>
            <a:ext cx="3978116" cy="2177415"/>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هوش مصنوعی می‌تواند با تحلیل داده‌های گذشته و حاضر، تقاضا برای مقاصد گردشگری را به طور دقیق پیش‌بینی کند. این اطلاعات به آژانس‌های مسافرتی، هتل‌ها و سایر ارائه دهندگان خدمات گردشگری در برنامه‌ریزی و بهینه‌سازی ظرفیت‌های خود کمک می‌کند.</a:t>
            </a:r>
            <a:endParaRPr lang="en-US" sz="1750" dirty="0"/>
          </a:p>
        </p:txBody>
      </p:sp>
      <p:sp>
        <p:nvSpPr>
          <p:cNvPr id="5" name="Text 3"/>
          <p:cNvSpPr/>
          <p:nvPr/>
        </p:nvSpPr>
        <p:spPr>
          <a:xfrm>
            <a:off x="5332928" y="3271361"/>
            <a:ext cx="2931914"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شخصی‌سازی تجربه مسافر</a:t>
            </a:r>
            <a:endParaRPr lang="en-US" sz="2200" dirty="0"/>
          </a:p>
        </p:txBody>
      </p:sp>
      <p:sp>
        <p:nvSpPr>
          <p:cNvPr id="6" name="Text 4"/>
          <p:cNvSpPr/>
          <p:nvPr/>
        </p:nvSpPr>
        <p:spPr>
          <a:xfrm>
            <a:off x="5332928" y="3852505"/>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با استفاده از هوش مصنوعی، می‌توان تجربیات سفارشی و منحصر به فردی برای هر مسافر ایجاد کرد. این فناوری به درک عمیق‌تر از علایق، ترجیحات و نیازهای مسافران کمک می‌کند.</a:t>
            </a:r>
            <a:endParaRPr lang="en-US" sz="1750" dirty="0"/>
          </a:p>
        </p:txBody>
      </p:sp>
      <p:sp>
        <p:nvSpPr>
          <p:cNvPr id="7" name="Text 5"/>
          <p:cNvSpPr/>
          <p:nvPr/>
        </p:nvSpPr>
        <p:spPr>
          <a:xfrm>
            <a:off x="9872067" y="3271361"/>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بهینه‌سازی تجربه مشتری</a:t>
            </a:r>
            <a:endParaRPr lang="en-US" sz="2200" dirty="0"/>
          </a:p>
        </p:txBody>
      </p:sp>
      <p:sp>
        <p:nvSpPr>
          <p:cNvPr id="8" name="Text 6"/>
          <p:cNvSpPr/>
          <p:nvPr/>
        </p:nvSpPr>
        <p:spPr>
          <a:xfrm>
            <a:off x="9872067" y="3852505"/>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هوش مصنوعی می‌تواند با ارائه خدمات خودکار و پاسخگویی سریع‌تر به سوالات مسافران، تجربه مشتری را به طور قابل توجهی بهبود بخشد.</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71155" y="728424"/>
            <a:ext cx="8063270" cy="599242"/>
          </a:xfrm>
          <a:prstGeom prst="rect">
            <a:avLst/>
          </a:prstGeom>
          <a:noFill/>
          <a:ln/>
        </p:spPr>
        <p:txBody>
          <a:bodyPr wrap="none" lIns="0" tIns="0" rIns="0" bIns="0" rtlCol="0" anchor="t"/>
          <a:lstStyle/>
          <a:p>
            <a:pPr marL="0" indent="0">
              <a:lnSpc>
                <a:spcPts val="4700"/>
              </a:lnSpc>
              <a:buNone/>
            </a:pPr>
            <a:r>
              <a:rPr lang="en-US" sz="3750" dirty="0">
                <a:solidFill>
                  <a:srgbClr val="FFFFFF"/>
                </a:solidFill>
                <a:latin typeface="Fraunces Medium" pitchFamily="34" charset="0"/>
                <a:ea typeface="Fraunces Medium" pitchFamily="34" charset="-122"/>
                <a:cs typeface="Fraunces Medium" pitchFamily="34" charset="-120"/>
              </a:rPr>
              <a:t>پیش‌بینی میزان تقاضا و بهینه‌سازی ظرفیت</a:t>
            </a:r>
            <a:endParaRPr lang="en-US" sz="3750" dirty="0"/>
          </a:p>
        </p:txBody>
      </p:sp>
      <p:pic>
        <p:nvPicPr>
          <p:cNvPr id="3" name="Image 0" descr="preencoded.png"/>
          <p:cNvPicPr>
            <a:picLocks noChangeAspect="1"/>
          </p:cNvPicPr>
          <p:nvPr/>
        </p:nvPicPr>
        <p:blipFill>
          <a:blip r:embed="rId3"/>
          <a:stretch>
            <a:fillRect/>
          </a:stretch>
        </p:blipFill>
        <p:spPr>
          <a:xfrm>
            <a:off x="3170872" y="1711166"/>
            <a:ext cx="1644372" cy="1411605"/>
          </a:xfrm>
          <a:prstGeom prst="rect">
            <a:avLst/>
          </a:prstGeom>
        </p:spPr>
      </p:pic>
      <p:sp>
        <p:nvSpPr>
          <p:cNvPr id="4" name="Text 1"/>
          <p:cNvSpPr/>
          <p:nvPr/>
        </p:nvSpPr>
        <p:spPr>
          <a:xfrm>
            <a:off x="3938111" y="2408158"/>
            <a:ext cx="109895" cy="383381"/>
          </a:xfrm>
          <a:prstGeom prst="rect">
            <a:avLst/>
          </a:prstGeom>
          <a:noFill/>
          <a:ln/>
        </p:spPr>
        <p:txBody>
          <a:bodyPr wrap="none" lIns="0" tIns="0" rIns="0" bIns="0" rtlCol="0" anchor="t"/>
          <a:lstStyle/>
          <a:p>
            <a:pPr marL="0" indent="0" algn="ctr">
              <a:lnSpc>
                <a:spcPts val="3000"/>
              </a:lnSpc>
              <a:buNone/>
            </a:pPr>
            <a:r>
              <a:rPr lang="en-US" sz="1850" dirty="0">
                <a:solidFill>
                  <a:srgbClr val="EBECEF"/>
                </a:solidFill>
                <a:latin typeface="Fraunces Medium" pitchFamily="34" charset="0"/>
                <a:ea typeface="Fraunces Medium" pitchFamily="34" charset="-122"/>
                <a:cs typeface="Fraunces Medium" pitchFamily="34" charset="-120"/>
              </a:rPr>
              <a:t>1</a:t>
            </a:r>
            <a:endParaRPr lang="en-US" sz="1850" dirty="0"/>
          </a:p>
        </p:txBody>
      </p:sp>
      <p:sp>
        <p:nvSpPr>
          <p:cNvPr id="5" name="Text 2"/>
          <p:cNvSpPr/>
          <p:nvPr/>
        </p:nvSpPr>
        <p:spPr>
          <a:xfrm>
            <a:off x="5006935" y="2056209"/>
            <a:ext cx="2396966" cy="299561"/>
          </a:xfrm>
          <a:prstGeom prst="rect">
            <a:avLst/>
          </a:prstGeom>
          <a:noFill/>
          <a:ln/>
        </p:spPr>
        <p:txBody>
          <a:bodyPr wrap="none" lIns="0" tIns="0" rIns="0" bIns="0" rtlCol="0" anchor="t"/>
          <a:lstStyle/>
          <a:p>
            <a:pPr marL="0" indent="0" algn="l">
              <a:lnSpc>
                <a:spcPts val="2350"/>
              </a:lnSpc>
              <a:buNone/>
            </a:pPr>
            <a:r>
              <a:rPr lang="en-US" sz="1850" dirty="0">
                <a:solidFill>
                  <a:srgbClr val="EBECEF"/>
                </a:solidFill>
                <a:latin typeface="Fraunces Medium" pitchFamily="34" charset="0"/>
                <a:ea typeface="Fraunces Medium" pitchFamily="34" charset="-122"/>
                <a:cs typeface="Fraunces Medium" pitchFamily="34" charset="-120"/>
              </a:rPr>
              <a:t>داده‌های تاریخی</a:t>
            </a:r>
            <a:endParaRPr lang="en-US" sz="1850" dirty="0"/>
          </a:p>
        </p:txBody>
      </p:sp>
      <p:sp>
        <p:nvSpPr>
          <p:cNvPr id="6" name="Text 3"/>
          <p:cNvSpPr/>
          <p:nvPr/>
        </p:nvSpPr>
        <p:spPr>
          <a:xfrm>
            <a:off x="5006935" y="2470785"/>
            <a:ext cx="7269242" cy="306824"/>
          </a:xfrm>
          <a:prstGeom prst="rect">
            <a:avLst/>
          </a:prstGeom>
          <a:noFill/>
          <a:ln/>
        </p:spPr>
        <p:txBody>
          <a:bodyPr wrap="none" lIns="0" tIns="0" rIns="0" bIns="0" rtlCol="0" anchor="t"/>
          <a:lstStyle/>
          <a:p>
            <a:pPr marL="0" indent="0" algn="l">
              <a:lnSpc>
                <a:spcPts val="2400"/>
              </a:lnSpc>
              <a:buNone/>
            </a:pPr>
            <a:r>
              <a:rPr lang="en-US" sz="1500" dirty="0">
                <a:solidFill>
                  <a:srgbClr val="EBECEF"/>
                </a:solidFill>
                <a:latin typeface="Epilogue" pitchFamily="34" charset="0"/>
                <a:ea typeface="Epilogue" pitchFamily="34" charset="-122"/>
                <a:cs typeface="Epilogue" pitchFamily="34" charset="-120"/>
              </a:rPr>
              <a:t>تجزیه و تحلیل داده‌های سفرهای گذشته مانند تاریخ، مقصد، نوع سفر، بودجه، ترجیحات مسافر و ...</a:t>
            </a:r>
            <a:endParaRPr lang="en-US" sz="1500" dirty="0"/>
          </a:p>
        </p:txBody>
      </p:sp>
      <p:sp>
        <p:nvSpPr>
          <p:cNvPr id="7" name="Shape 4"/>
          <p:cNvSpPr/>
          <p:nvPr/>
        </p:nvSpPr>
        <p:spPr>
          <a:xfrm>
            <a:off x="4863108" y="3137178"/>
            <a:ext cx="9048274" cy="11430"/>
          </a:xfrm>
          <a:prstGeom prst="roundRect">
            <a:avLst>
              <a:gd name="adj" fmla="val 704651"/>
            </a:avLst>
          </a:prstGeom>
          <a:solidFill>
            <a:srgbClr val="414A70"/>
          </a:solidFill>
          <a:ln/>
        </p:spPr>
      </p:sp>
      <p:pic>
        <p:nvPicPr>
          <p:cNvPr id="8" name="Image 1" descr="preencoded.png"/>
          <p:cNvPicPr>
            <a:picLocks noChangeAspect="1"/>
          </p:cNvPicPr>
          <p:nvPr/>
        </p:nvPicPr>
        <p:blipFill>
          <a:blip r:embed="rId4"/>
          <a:stretch>
            <a:fillRect/>
          </a:stretch>
        </p:blipFill>
        <p:spPr>
          <a:xfrm>
            <a:off x="2348746" y="3170634"/>
            <a:ext cx="3288744" cy="1411605"/>
          </a:xfrm>
          <a:prstGeom prst="rect">
            <a:avLst/>
          </a:prstGeom>
        </p:spPr>
      </p:pic>
      <p:sp>
        <p:nvSpPr>
          <p:cNvPr id="9" name="Text 5"/>
          <p:cNvSpPr/>
          <p:nvPr/>
        </p:nvSpPr>
        <p:spPr>
          <a:xfrm>
            <a:off x="3920490" y="3684746"/>
            <a:ext cx="145256" cy="383381"/>
          </a:xfrm>
          <a:prstGeom prst="rect">
            <a:avLst/>
          </a:prstGeom>
          <a:noFill/>
          <a:ln/>
        </p:spPr>
        <p:txBody>
          <a:bodyPr wrap="none" lIns="0" tIns="0" rIns="0" bIns="0" rtlCol="0" anchor="t"/>
          <a:lstStyle/>
          <a:p>
            <a:pPr marL="0" indent="0" algn="ctr">
              <a:lnSpc>
                <a:spcPts val="3000"/>
              </a:lnSpc>
              <a:buNone/>
            </a:pPr>
            <a:r>
              <a:rPr lang="en-US" sz="1850" dirty="0">
                <a:solidFill>
                  <a:srgbClr val="EBECEF"/>
                </a:solidFill>
                <a:latin typeface="Fraunces Medium" pitchFamily="34" charset="0"/>
                <a:ea typeface="Fraunces Medium" pitchFamily="34" charset="-122"/>
                <a:cs typeface="Fraunces Medium" pitchFamily="34" charset="-120"/>
              </a:rPr>
              <a:t>2</a:t>
            </a:r>
            <a:endParaRPr lang="en-US" sz="1850" dirty="0"/>
          </a:p>
        </p:txBody>
      </p:sp>
      <p:sp>
        <p:nvSpPr>
          <p:cNvPr id="10" name="Text 6"/>
          <p:cNvSpPr/>
          <p:nvPr/>
        </p:nvSpPr>
        <p:spPr>
          <a:xfrm>
            <a:off x="5829181" y="3515677"/>
            <a:ext cx="2396966" cy="299561"/>
          </a:xfrm>
          <a:prstGeom prst="rect">
            <a:avLst/>
          </a:prstGeom>
          <a:noFill/>
          <a:ln/>
        </p:spPr>
        <p:txBody>
          <a:bodyPr wrap="none" lIns="0" tIns="0" rIns="0" bIns="0" rtlCol="0" anchor="t"/>
          <a:lstStyle/>
          <a:p>
            <a:pPr marL="0" indent="0" algn="l">
              <a:lnSpc>
                <a:spcPts val="2350"/>
              </a:lnSpc>
              <a:buNone/>
            </a:pPr>
            <a:r>
              <a:rPr lang="en-US" sz="1850" dirty="0">
                <a:solidFill>
                  <a:srgbClr val="EBECEF"/>
                </a:solidFill>
                <a:latin typeface="Fraunces Medium" pitchFamily="34" charset="0"/>
                <a:ea typeface="Fraunces Medium" pitchFamily="34" charset="-122"/>
                <a:cs typeface="Fraunces Medium" pitchFamily="34" charset="-120"/>
              </a:rPr>
              <a:t>داده‌های فعلی</a:t>
            </a:r>
            <a:endParaRPr lang="en-US" sz="1850" dirty="0"/>
          </a:p>
        </p:txBody>
      </p:sp>
      <p:sp>
        <p:nvSpPr>
          <p:cNvPr id="11" name="Text 7"/>
          <p:cNvSpPr/>
          <p:nvPr/>
        </p:nvSpPr>
        <p:spPr>
          <a:xfrm>
            <a:off x="5829181" y="3930253"/>
            <a:ext cx="5778818" cy="306824"/>
          </a:xfrm>
          <a:prstGeom prst="rect">
            <a:avLst/>
          </a:prstGeom>
          <a:noFill/>
          <a:ln/>
        </p:spPr>
        <p:txBody>
          <a:bodyPr wrap="none" lIns="0" tIns="0" rIns="0" bIns="0" rtlCol="0" anchor="t"/>
          <a:lstStyle/>
          <a:p>
            <a:pPr marL="0" indent="0" algn="l">
              <a:lnSpc>
                <a:spcPts val="2400"/>
              </a:lnSpc>
              <a:buNone/>
            </a:pPr>
            <a:r>
              <a:rPr lang="en-US" sz="1500" dirty="0">
                <a:solidFill>
                  <a:srgbClr val="EBECEF"/>
                </a:solidFill>
                <a:latin typeface="Epilogue" pitchFamily="34" charset="0"/>
                <a:ea typeface="Epilogue" pitchFamily="34" charset="-122"/>
                <a:cs typeface="Epilogue" pitchFamily="34" charset="-120"/>
              </a:rPr>
              <a:t>استفاده از داده‌های زمان حال، مانند جستجوهای آنلاین، رزروها، فعالیت‌ها و ...</a:t>
            </a:r>
            <a:endParaRPr lang="en-US" sz="1500" dirty="0"/>
          </a:p>
        </p:txBody>
      </p:sp>
      <p:sp>
        <p:nvSpPr>
          <p:cNvPr id="12" name="Shape 8"/>
          <p:cNvSpPr/>
          <p:nvPr/>
        </p:nvSpPr>
        <p:spPr>
          <a:xfrm>
            <a:off x="5685353" y="4596646"/>
            <a:ext cx="8226028" cy="11430"/>
          </a:xfrm>
          <a:prstGeom prst="roundRect">
            <a:avLst>
              <a:gd name="adj" fmla="val 704651"/>
            </a:avLst>
          </a:prstGeom>
          <a:solidFill>
            <a:srgbClr val="414A70"/>
          </a:solidFill>
          <a:ln/>
        </p:spPr>
      </p:sp>
      <p:pic>
        <p:nvPicPr>
          <p:cNvPr id="13" name="Image 2" descr="preencoded.png"/>
          <p:cNvPicPr>
            <a:picLocks noChangeAspect="1"/>
          </p:cNvPicPr>
          <p:nvPr/>
        </p:nvPicPr>
        <p:blipFill>
          <a:blip r:embed="rId5"/>
          <a:stretch>
            <a:fillRect/>
          </a:stretch>
        </p:blipFill>
        <p:spPr>
          <a:xfrm>
            <a:off x="1526500" y="4630103"/>
            <a:ext cx="4933117" cy="1411605"/>
          </a:xfrm>
          <a:prstGeom prst="rect">
            <a:avLst/>
          </a:prstGeom>
        </p:spPr>
      </p:pic>
      <p:sp>
        <p:nvSpPr>
          <p:cNvPr id="14" name="Text 9"/>
          <p:cNvSpPr/>
          <p:nvPr/>
        </p:nvSpPr>
        <p:spPr>
          <a:xfrm>
            <a:off x="3926919" y="5144214"/>
            <a:ext cx="132278" cy="383381"/>
          </a:xfrm>
          <a:prstGeom prst="rect">
            <a:avLst/>
          </a:prstGeom>
          <a:noFill/>
          <a:ln/>
        </p:spPr>
        <p:txBody>
          <a:bodyPr wrap="none" lIns="0" tIns="0" rIns="0" bIns="0" rtlCol="0" anchor="t"/>
          <a:lstStyle/>
          <a:p>
            <a:pPr marL="0" indent="0" algn="ctr">
              <a:lnSpc>
                <a:spcPts val="3000"/>
              </a:lnSpc>
              <a:buNone/>
            </a:pPr>
            <a:r>
              <a:rPr lang="en-US" sz="1850" dirty="0">
                <a:solidFill>
                  <a:srgbClr val="EBECEF"/>
                </a:solidFill>
                <a:latin typeface="Fraunces Medium" pitchFamily="34" charset="0"/>
                <a:ea typeface="Fraunces Medium" pitchFamily="34" charset="-122"/>
                <a:cs typeface="Fraunces Medium" pitchFamily="34" charset="-120"/>
              </a:rPr>
              <a:t>3</a:t>
            </a:r>
            <a:endParaRPr lang="en-US" sz="1850" dirty="0"/>
          </a:p>
        </p:txBody>
      </p:sp>
      <p:sp>
        <p:nvSpPr>
          <p:cNvPr id="15" name="Text 10"/>
          <p:cNvSpPr/>
          <p:nvPr/>
        </p:nvSpPr>
        <p:spPr>
          <a:xfrm>
            <a:off x="6651308" y="4975146"/>
            <a:ext cx="2396966" cy="299561"/>
          </a:xfrm>
          <a:prstGeom prst="rect">
            <a:avLst/>
          </a:prstGeom>
          <a:noFill/>
          <a:ln/>
        </p:spPr>
        <p:txBody>
          <a:bodyPr wrap="none" lIns="0" tIns="0" rIns="0" bIns="0" rtlCol="0" anchor="t"/>
          <a:lstStyle/>
          <a:p>
            <a:pPr marL="0" indent="0" algn="l">
              <a:lnSpc>
                <a:spcPts val="2350"/>
              </a:lnSpc>
              <a:buNone/>
            </a:pPr>
            <a:r>
              <a:rPr lang="en-US" sz="1850" dirty="0">
                <a:solidFill>
                  <a:srgbClr val="EBECEF"/>
                </a:solidFill>
                <a:latin typeface="Fraunces Medium" pitchFamily="34" charset="0"/>
                <a:ea typeface="Fraunces Medium" pitchFamily="34" charset="-122"/>
                <a:cs typeface="Fraunces Medium" pitchFamily="34" charset="-120"/>
              </a:rPr>
              <a:t>الگوریتم‌های پیش‌بینی</a:t>
            </a:r>
            <a:endParaRPr lang="en-US" sz="1850" dirty="0"/>
          </a:p>
        </p:txBody>
      </p:sp>
      <p:sp>
        <p:nvSpPr>
          <p:cNvPr id="16" name="Text 11"/>
          <p:cNvSpPr/>
          <p:nvPr/>
        </p:nvSpPr>
        <p:spPr>
          <a:xfrm>
            <a:off x="6651308" y="5389721"/>
            <a:ext cx="6776323" cy="306824"/>
          </a:xfrm>
          <a:prstGeom prst="rect">
            <a:avLst/>
          </a:prstGeom>
          <a:noFill/>
          <a:ln/>
        </p:spPr>
        <p:txBody>
          <a:bodyPr wrap="none" lIns="0" tIns="0" rIns="0" bIns="0" rtlCol="0" anchor="t"/>
          <a:lstStyle/>
          <a:p>
            <a:pPr marL="0" indent="0" algn="l">
              <a:lnSpc>
                <a:spcPts val="2400"/>
              </a:lnSpc>
              <a:buNone/>
            </a:pPr>
            <a:r>
              <a:rPr lang="en-US" sz="1500" dirty="0">
                <a:solidFill>
                  <a:srgbClr val="EBECEF"/>
                </a:solidFill>
                <a:latin typeface="Epilogue" pitchFamily="34" charset="0"/>
                <a:ea typeface="Epilogue" pitchFamily="34" charset="-122"/>
                <a:cs typeface="Epilogue" pitchFamily="34" charset="-120"/>
              </a:rPr>
              <a:t>استفاده از الگوریتم‌های هوش مصنوعی برای پیش‌بینی دقیق میزان تقاضا و شناسایی الگوها</a:t>
            </a:r>
            <a:endParaRPr lang="en-US" sz="1500" dirty="0"/>
          </a:p>
        </p:txBody>
      </p:sp>
      <p:sp>
        <p:nvSpPr>
          <p:cNvPr id="17" name="Shape 12"/>
          <p:cNvSpPr/>
          <p:nvPr/>
        </p:nvSpPr>
        <p:spPr>
          <a:xfrm>
            <a:off x="6507480" y="6056114"/>
            <a:ext cx="7403902" cy="11430"/>
          </a:xfrm>
          <a:prstGeom prst="roundRect">
            <a:avLst>
              <a:gd name="adj" fmla="val 704651"/>
            </a:avLst>
          </a:prstGeom>
          <a:solidFill>
            <a:srgbClr val="414A70"/>
          </a:solidFill>
          <a:ln/>
        </p:spPr>
      </p:sp>
      <p:pic>
        <p:nvPicPr>
          <p:cNvPr id="18" name="Image 3" descr="preencoded.png"/>
          <p:cNvPicPr>
            <a:picLocks noChangeAspect="1"/>
          </p:cNvPicPr>
          <p:nvPr/>
        </p:nvPicPr>
        <p:blipFill>
          <a:blip r:embed="rId6"/>
          <a:stretch>
            <a:fillRect/>
          </a:stretch>
        </p:blipFill>
        <p:spPr>
          <a:xfrm>
            <a:off x="704374" y="6089571"/>
            <a:ext cx="6577489" cy="1411605"/>
          </a:xfrm>
          <a:prstGeom prst="rect">
            <a:avLst/>
          </a:prstGeom>
        </p:spPr>
      </p:pic>
      <p:sp>
        <p:nvSpPr>
          <p:cNvPr id="19" name="Text 13"/>
          <p:cNvSpPr/>
          <p:nvPr/>
        </p:nvSpPr>
        <p:spPr>
          <a:xfrm>
            <a:off x="3919776" y="6603683"/>
            <a:ext cx="146566" cy="383381"/>
          </a:xfrm>
          <a:prstGeom prst="rect">
            <a:avLst/>
          </a:prstGeom>
          <a:noFill/>
          <a:ln/>
        </p:spPr>
        <p:txBody>
          <a:bodyPr wrap="none" lIns="0" tIns="0" rIns="0" bIns="0" rtlCol="0" anchor="t"/>
          <a:lstStyle/>
          <a:p>
            <a:pPr marL="0" indent="0" algn="ctr">
              <a:lnSpc>
                <a:spcPts val="3000"/>
              </a:lnSpc>
              <a:buNone/>
            </a:pPr>
            <a:r>
              <a:rPr lang="en-US" sz="1850" dirty="0">
                <a:solidFill>
                  <a:srgbClr val="EBECEF"/>
                </a:solidFill>
                <a:latin typeface="Fraunces Medium" pitchFamily="34" charset="0"/>
                <a:ea typeface="Fraunces Medium" pitchFamily="34" charset="-122"/>
                <a:cs typeface="Fraunces Medium" pitchFamily="34" charset="-120"/>
              </a:rPr>
              <a:t>4</a:t>
            </a:r>
            <a:endParaRPr lang="en-US" sz="1850" dirty="0"/>
          </a:p>
        </p:txBody>
      </p:sp>
      <p:sp>
        <p:nvSpPr>
          <p:cNvPr id="20" name="Text 14"/>
          <p:cNvSpPr/>
          <p:nvPr/>
        </p:nvSpPr>
        <p:spPr>
          <a:xfrm>
            <a:off x="7473553" y="6281261"/>
            <a:ext cx="2396966" cy="299561"/>
          </a:xfrm>
          <a:prstGeom prst="rect">
            <a:avLst/>
          </a:prstGeom>
          <a:noFill/>
          <a:ln/>
        </p:spPr>
        <p:txBody>
          <a:bodyPr wrap="none" lIns="0" tIns="0" rIns="0" bIns="0" rtlCol="0" anchor="t"/>
          <a:lstStyle/>
          <a:p>
            <a:pPr marL="0" indent="0" algn="l">
              <a:lnSpc>
                <a:spcPts val="2350"/>
              </a:lnSpc>
              <a:buNone/>
            </a:pPr>
            <a:r>
              <a:rPr lang="en-US" sz="1850" dirty="0">
                <a:solidFill>
                  <a:srgbClr val="EBECEF"/>
                </a:solidFill>
                <a:latin typeface="Fraunces Medium" pitchFamily="34" charset="0"/>
                <a:ea typeface="Fraunces Medium" pitchFamily="34" charset="-122"/>
                <a:cs typeface="Fraunces Medium" pitchFamily="34" charset="-120"/>
              </a:rPr>
              <a:t>بهینه‌سازی ظرفیت</a:t>
            </a:r>
            <a:endParaRPr lang="en-US" sz="1850" dirty="0"/>
          </a:p>
        </p:txBody>
      </p:sp>
      <p:sp>
        <p:nvSpPr>
          <p:cNvPr id="21" name="Text 15"/>
          <p:cNvSpPr/>
          <p:nvPr/>
        </p:nvSpPr>
        <p:spPr>
          <a:xfrm>
            <a:off x="7473553" y="6695837"/>
            <a:ext cx="6294001" cy="613648"/>
          </a:xfrm>
          <a:prstGeom prst="rect">
            <a:avLst/>
          </a:prstGeom>
          <a:noFill/>
          <a:ln/>
        </p:spPr>
        <p:txBody>
          <a:bodyPr wrap="square" lIns="0" tIns="0" rIns="0" bIns="0" rtlCol="0" anchor="t"/>
          <a:lstStyle/>
          <a:p>
            <a:pPr marL="0" indent="0" algn="l">
              <a:lnSpc>
                <a:spcPts val="2400"/>
              </a:lnSpc>
              <a:buNone/>
            </a:pPr>
            <a:r>
              <a:rPr lang="en-US" sz="1500" dirty="0">
                <a:solidFill>
                  <a:srgbClr val="EBECEF"/>
                </a:solidFill>
                <a:latin typeface="Epilogue" pitchFamily="34" charset="0"/>
                <a:ea typeface="Epilogue" pitchFamily="34" charset="-122"/>
                <a:cs typeface="Epilogue" pitchFamily="34" charset="-120"/>
              </a:rPr>
              <a:t>بهینه‌سازی ظرفیت‌های هتل‌ها، پروازها، تورها و سایر خدمات گردشگری برای پاسخگویی به تقاضا و جلوگیری از کمبود یا مازاد ظرفیت.</a:t>
            </a:r>
            <a:endParaRPr lang="en-US" sz="15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03064"/>
            <a:ext cx="5991225"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شخصی سازی تجربه مسافر</a:t>
            </a:r>
            <a:endParaRPr lang="en-US" sz="4450" dirty="0"/>
          </a:p>
        </p:txBody>
      </p:sp>
      <p:sp>
        <p:nvSpPr>
          <p:cNvPr id="4" name="Shape 1"/>
          <p:cNvSpPr/>
          <p:nvPr/>
        </p:nvSpPr>
        <p:spPr>
          <a:xfrm>
            <a:off x="6280190" y="1752005"/>
            <a:ext cx="3664863" cy="2773799"/>
          </a:xfrm>
          <a:prstGeom prst="roundRect">
            <a:avLst>
              <a:gd name="adj" fmla="val 3435"/>
            </a:avLst>
          </a:prstGeom>
          <a:solidFill>
            <a:srgbClr val="283157"/>
          </a:solidFill>
          <a:ln w="7620">
            <a:solidFill>
              <a:srgbClr val="414A70"/>
            </a:solidFill>
            <a:prstDash val="solid"/>
          </a:ln>
        </p:spPr>
      </p:sp>
      <p:sp>
        <p:nvSpPr>
          <p:cNvPr id="5" name="Text 2"/>
          <p:cNvSpPr/>
          <p:nvPr/>
        </p:nvSpPr>
        <p:spPr>
          <a:xfrm>
            <a:off x="6514624" y="198643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سفارش تورها</a:t>
            </a:r>
            <a:endParaRPr lang="en-US" sz="2200" dirty="0"/>
          </a:p>
        </p:txBody>
      </p:sp>
      <p:sp>
        <p:nvSpPr>
          <p:cNvPr id="6" name="Text 3"/>
          <p:cNvSpPr/>
          <p:nvPr/>
        </p:nvSpPr>
        <p:spPr>
          <a:xfrm>
            <a:off x="6514624" y="2476857"/>
            <a:ext cx="3195995" cy="1451610"/>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هوش مصنوعی می‌تواند تورها و برنامه‌های سفری را با توجه به علایق و ترجیحات هر مسافر طراحی و سفارشی‌سازی کند.</a:t>
            </a:r>
            <a:endParaRPr lang="en-US" sz="1750" dirty="0"/>
          </a:p>
        </p:txBody>
      </p:sp>
      <p:sp>
        <p:nvSpPr>
          <p:cNvPr id="7" name="Shape 4"/>
          <p:cNvSpPr/>
          <p:nvPr/>
        </p:nvSpPr>
        <p:spPr>
          <a:xfrm>
            <a:off x="10171867" y="1752005"/>
            <a:ext cx="3664863" cy="2773799"/>
          </a:xfrm>
          <a:prstGeom prst="roundRect">
            <a:avLst>
              <a:gd name="adj" fmla="val 3435"/>
            </a:avLst>
          </a:prstGeom>
          <a:solidFill>
            <a:srgbClr val="283157"/>
          </a:solidFill>
          <a:ln w="7620">
            <a:solidFill>
              <a:srgbClr val="414A70"/>
            </a:solidFill>
            <a:prstDash val="solid"/>
          </a:ln>
        </p:spPr>
      </p:sp>
      <p:sp>
        <p:nvSpPr>
          <p:cNvPr id="8" name="Text 5"/>
          <p:cNvSpPr/>
          <p:nvPr/>
        </p:nvSpPr>
        <p:spPr>
          <a:xfrm>
            <a:off x="10406301" y="198643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انتخاب هتل</a:t>
            </a:r>
            <a:endParaRPr lang="en-US" sz="2200" dirty="0"/>
          </a:p>
        </p:txBody>
      </p:sp>
      <p:sp>
        <p:nvSpPr>
          <p:cNvPr id="9" name="Text 6"/>
          <p:cNvSpPr/>
          <p:nvPr/>
        </p:nvSpPr>
        <p:spPr>
          <a:xfrm>
            <a:off x="10406301" y="2476857"/>
            <a:ext cx="3195995" cy="1814513"/>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هوش مصنوعی با تحلیل داده‌های هتل‌ها مانند موقعیت مکانی، امکانات، امتیاز و ... می‌تواند به مسافران در انتخاب بهترین هتل با توجه به نیازهایشان کمک کند.</a:t>
            </a:r>
            <a:endParaRPr lang="en-US" sz="1750" dirty="0"/>
          </a:p>
        </p:txBody>
      </p:sp>
      <p:sp>
        <p:nvSpPr>
          <p:cNvPr id="10" name="Shape 7"/>
          <p:cNvSpPr/>
          <p:nvPr/>
        </p:nvSpPr>
        <p:spPr>
          <a:xfrm>
            <a:off x="6280190" y="4752618"/>
            <a:ext cx="3664863" cy="2773799"/>
          </a:xfrm>
          <a:prstGeom prst="roundRect">
            <a:avLst>
              <a:gd name="adj" fmla="val 3435"/>
            </a:avLst>
          </a:prstGeom>
          <a:solidFill>
            <a:srgbClr val="283157"/>
          </a:solidFill>
          <a:ln w="7620">
            <a:solidFill>
              <a:srgbClr val="414A70"/>
            </a:solidFill>
            <a:prstDash val="solid"/>
          </a:ln>
        </p:spPr>
      </p:sp>
      <p:sp>
        <p:nvSpPr>
          <p:cNvPr id="11" name="Text 8"/>
          <p:cNvSpPr/>
          <p:nvPr/>
        </p:nvSpPr>
        <p:spPr>
          <a:xfrm>
            <a:off x="6514624" y="498705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توصیه‌های سفر</a:t>
            </a:r>
            <a:endParaRPr lang="en-US" sz="2200" dirty="0"/>
          </a:p>
        </p:txBody>
      </p:sp>
      <p:sp>
        <p:nvSpPr>
          <p:cNvPr id="12" name="Text 9"/>
          <p:cNvSpPr/>
          <p:nvPr/>
        </p:nvSpPr>
        <p:spPr>
          <a:xfrm>
            <a:off x="6514624" y="5477470"/>
            <a:ext cx="3195995" cy="1814513"/>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با استفاده از هوش مصنوعی، می‌توان به مسافران پیشنهادات و توصیه‌های شخصی‌سازی شده در مورد جاذبه‌های گردشگری، رستوران‌ها و فعالیت‌ها ارائه داد.</a:t>
            </a:r>
            <a:endParaRPr lang="en-US" sz="1750" dirty="0"/>
          </a:p>
        </p:txBody>
      </p:sp>
      <p:sp>
        <p:nvSpPr>
          <p:cNvPr id="13" name="Shape 10"/>
          <p:cNvSpPr/>
          <p:nvPr/>
        </p:nvSpPr>
        <p:spPr>
          <a:xfrm>
            <a:off x="10171867" y="4752618"/>
            <a:ext cx="3664863" cy="2773799"/>
          </a:xfrm>
          <a:prstGeom prst="roundRect">
            <a:avLst>
              <a:gd name="adj" fmla="val 3435"/>
            </a:avLst>
          </a:prstGeom>
          <a:solidFill>
            <a:srgbClr val="283157"/>
          </a:solidFill>
          <a:ln w="7620">
            <a:solidFill>
              <a:srgbClr val="414A70"/>
            </a:solidFill>
            <a:prstDash val="solid"/>
          </a:ln>
        </p:spPr>
      </p:sp>
      <p:sp>
        <p:nvSpPr>
          <p:cNvPr id="14" name="Text 11"/>
          <p:cNvSpPr/>
          <p:nvPr/>
        </p:nvSpPr>
        <p:spPr>
          <a:xfrm>
            <a:off x="10406301" y="498705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خدمات زبان</a:t>
            </a:r>
            <a:endParaRPr lang="en-US" sz="2200" dirty="0"/>
          </a:p>
        </p:txBody>
      </p:sp>
      <p:sp>
        <p:nvSpPr>
          <p:cNvPr id="15" name="Text 12"/>
          <p:cNvSpPr/>
          <p:nvPr/>
        </p:nvSpPr>
        <p:spPr>
          <a:xfrm>
            <a:off x="10406301" y="5477470"/>
            <a:ext cx="3195995" cy="1088708"/>
          </a:xfrm>
          <a:prstGeom prst="rect">
            <a:avLst/>
          </a:prstGeom>
          <a:noFill/>
          <a:ln/>
        </p:spPr>
        <p:txBody>
          <a:bodyPr wrap="square" lIns="0" tIns="0" rIns="0" bIns="0" rtlCol="0" anchor="t"/>
          <a:lstStyle/>
          <a:p>
            <a:pPr marL="0" indent="0">
              <a:lnSpc>
                <a:spcPts val="2850"/>
              </a:lnSpc>
              <a:buNone/>
            </a:pPr>
            <a:r>
              <a:rPr lang="en-US" sz="1750" dirty="0">
                <a:solidFill>
                  <a:srgbClr val="EBECEF"/>
                </a:solidFill>
                <a:latin typeface="Epilogue" pitchFamily="34" charset="0"/>
                <a:ea typeface="Epilogue" pitchFamily="34" charset="-122"/>
                <a:cs typeface="Epilogue" pitchFamily="34" charset="-120"/>
              </a:rPr>
              <a:t>هوش مصنوعی می‌تواند به مسافران در ترجمه زبان‌ها و برقراری ارتباط با مردم محلی کمک کند.</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2950" y="753428"/>
            <a:ext cx="7658100" cy="1326594"/>
          </a:xfrm>
          <a:prstGeom prst="rect">
            <a:avLst/>
          </a:prstGeom>
          <a:noFill/>
          <a:ln/>
        </p:spPr>
        <p:txBody>
          <a:bodyPr wrap="square" lIns="0" tIns="0" rIns="0" bIns="0" rtlCol="0" anchor="t"/>
          <a:lstStyle/>
          <a:p>
            <a:pPr marL="0" indent="0">
              <a:lnSpc>
                <a:spcPts val="5200"/>
              </a:lnSpc>
              <a:buNone/>
            </a:pPr>
            <a:r>
              <a:rPr lang="en-US" sz="4150" dirty="0">
                <a:solidFill>
                  <a:srgbClr val="FFFFFF"/>
                </a:solidFill>
                <a:latin typeface="Fraunces Medium" pitchFamily="34" charset="0"/>
                <a:ea typeface="Fraunces Medium" pitchFamily="34" charset="-122"/>
                <a:cs typeface="Fraunces Medium" pitchFamily="34" charset="-120"/>
              </a:rPr>
              <a:t>بهینه‌سازی تجربه مشتری با هوش مصنوعی</a:t>
            </a:r>
            <a:endParaRPr lang="en-US" sz="4150" dirty="0"/>
          </a:p>
        </p:txBody>
      </p:sp>
      <p:pic>
        <p:nvPicPr>
          <p:cNvPr id="4" name="Image 1" descr="preencoded.png"/>
          <p:cNvPicPr>
            <a:picLocks noChangeAspect="1"/>
          </p:cNvPicPr>
          <p:nvPr/>
        </p:nvPicPr>
        <p:blipFill>
          <a:blip r:embed="rId4"/>
          <a:stretch>
            <a:fillRect/>
          </a:stretch>
        </p:blipFill>
        <p:spPr>
          <a:xfrm>
            <a:off x="742950" y="2398395"/>
            <a:ext cx="530662" cy="530662"/>
          </a:xfrm>
          <a:prstGeom prst="rect">
            <a:avLst/>
          </a:prstGeom>
        </p:spPr>
      </p:pic>
      <p:sp>
        <p:nvSpPr>
          <p:cNvPr id="5" name="Text 1"/>
          <p:cNvSpPr/>
          <p:nvPr/>
        </p:nvSpPr>
        <p:spPr>
          <a:xfrm>
            <a:off x="742950" y="3141226"/>
            <a:ext cx="2653427" cy="331708"/>
          </a:xfrm>
          <a:prstGeom prst="rect">
            <a:avLst/>
          </a:prstGeom>
          <a:noFill/>
          <a:ln/>
        </p:spPr>
        <p:txBody>
          <a:bodyPr wrap="none" lIns="0" tIns="0" rIns="0" bIns="0" rtlCol="0" anchor="t"/>
          <a:lstStyle/>
          <a:p>
            <a:pPr marL="0" indent="0" algn="l">
              <a:lnSpc>
                <a:spcPts val="2600"/>
              </a:lnSpc>
              <a:buNone/>
            </a:pPr>
            <a:r>
              <a:rPr lang="en-US" sz="2050" dirty="0">
                <a:solidFill>
                  <a:srgbClr val="EBECEF"/>
                </a:solidFill>
                <a:latin typeface="Fraunces Medium" pitchFamily="34" charset="0"/>
                <a:ea typeface="Fraunces Medium" pitchFamily="34" charset="-122"/>
                <a:cs typeface="Fraunces Medium" pitchFamily="34" charset="-120"/>
              </a:rPr>
              <a:t>خدمات خودکار</a:t>
            </a:r>
            <a:endParaRPr lang="en-US" sz="2050" dirty="0"/>
          </a:p>
        </p:txBody>
      </p:sp>
      <p:sp>
        <p:nvSpPr>
          <p:cNvPr id="6" name="Text 2"/>
          <p:cNvSpPr/>
          <p:nvPr/>
        </p:nvSpPr>
        <p:spPr>
          <a:xfrm>
            <a:off x="742950" y="3600212"/>
            <a:ext cx="3669863" cy="679133"/>
          </a:xfrm>
          <a:prstGeom prst="rect">
            <a:avLst/>
          </a:prstGeom>
          <a:noFill/>
          <a:ln/>
        </p:spPr>
        <p:txBody>
          <a:bodyPr wrap="square" lIns="0" tIns="0" rIns="0" bIns="0" rtlCol="0" anchor="t"/>
          <a:lstStyle/>
          <a:p>
            <a:pPr marL="0" indent="0" algn="l">
              <a:lnSpc>
                <a:spcPts val="2650"/>
              </a:lnSpc>
              <a:buNone/>
            </a:pPr>
            <a:r>
              <a:rPr lang="en-US" sz="1650" dirty="0">
                <a:solidFill>
                  <a:srgbClr val="EBECEF"/>
                </a:solidFill>
                <a:latin typeface="Epilogue" pitchFamily="34" charset="0"/>
                <a:ea typeface="Epilogue" pitchFamily="34" charset="-122"/>
                <a:cs typeface="Epilogue" pitchFamily="34" charset="-120"/>
              </a:rPr>
              <a:t>هوش مصنوعی می‌تواند به مسافران در رزرو هتل، پرواز، تور و ... به طور خودکار کمک کند.</a:t>
            </a:r>
            <a:endParaRPr lang="en-US" sz="1650" dirty="0"/>
          </a:p>
        </p:txBody>
      </p:sp>
      <p:pic>
        <p:nvPicPr>
          <p:cNvPr id="7" name="Image 2" descr="preencoded.png"/>
          <p:cNvPicPr>
            <a:picLocks noChangeAspect="1"/>
          </p:cNvPicPr>
          <p:nvPr/>
        </p:nvPicPr>
        <p:blipFill>
          <a:blip r:embed="rId5"/>
          <a:stretch>
            <a:fillRect/>
          </a:stretch>
        </p:blipFill>
        <p:spPr>
          <a:xfrm>
            <a:off x="4731187" y="2398395"/>
            <a:ext cx="530662" cy="530662"/>
          </a:xfrm>
          <a:prstGeom prst="rect">
            <a:avLst/>
          </a:prstGeom>
        </p:spPr>
      </p:pic>
      <p:sp>
        <p:nvSpPr>
          <p:cNvPr id="8" name="Text 3"/>
          <p:cNvSpPr/>
          <p:nvPr/>
        </p:nvSpPr>
        <p:spPr>
          <a:xfrm>
            <a:off x="4731187" y="3141226"/>
            <a:ext cx="2653427" cy="331708"/>
          </a:xfrm>
          <a:prstGeom prst="rect">
            <a:avLst/>
          </a:prstGeom>
          <a:noFill/>
          <a:ln/>
        </p:spPr>
        <p:txBody>
          <a:bodyPr wrap="none" lIns="0" tIns="0" rIns="0" bIns="0" rtlCol="0" anchor="t"/>
          <a:lstStyle/>
          <a:p>
            <a:pPr marL="0" indent="0" algn="l">
              <a:lnSpc>
                <a:spcPts val="2600"/>
              </a:lnSpc>
              <a:buNone/>
            </a:pPr>
            <a:r>
              <a:rPr lang="en-US" sz="2050" dirty="0">
                <a:solidFill>
                  <a:srgbClr val="EBECEF"/>
                </a:solidFill>
                <a:latin typeface="Fraunces Medium" pitchFamily="34" charset="0"/>
                <a:ea typeface="Fraunces Medium" pitchFamily="34" charset="-122"/>
                <a:cs typeface="Fraunces Medium" pitchFamily="34" charset="-120"/>
              </a:rPr>
              <a:t>چت بات‌ها</a:t>
            </a:r>
            <a:endParaRPr lang="en-US" sz="2050" dirty="0"/>
          </a:p>
        </p:txBody>
      </p:sp>
      <p:sp>
        <p:nvSpPr>
          <p:cNvPr id="9" name="Text 4"/>
          <p:cNvSpPr/>
          <p:nvPr/>
        </p:nvSpPr>
        <p:spPr>
          <a:xfrm>
            <a:off x="4731187" y="3600212"/>
            <a:ext cx="3669863" cy="1018699"/>
          </a:xfrm>
          <a:prstGeom prst="rect">
            <a:avLst/>
          </a:prstGeom>
          <a:noFill/>
          <a:ln/>
        </p:spPr>
        <p:txBody>
          <a:bodyPr wrap="square" lIns="0" tIns="0" rIns="0" bIns="0" rtlCol="0" anchor="t"/>
          <a:lstStyle/>
          <a:p>
            <a:pPr marL="0" indent="0" algn="l">
              <a:lnSpc>
                <a:spcPts val="2650"/>
              </a:lnSpc>
              <a:buNone/>
            </a:pPr>
            <a:r>
              <a:rPr lang="en-US" sz="1650" dirty="0">
                <a:solidFill>
                  <a:srgbClr val="EBECEF"/>
                </a:solidFill>
                <a:latin typeface="Epilogue" pitchFamily="34" charset="0"/>
                <a:ea typeface="Epilogue" pitchFamily="34" charset="-122"/>
                <a:cs typeface="Epilogue" pitchFamily="34" charset="-120"/>
              </a:rPr>
              <a:t>چت بات‌های هوش مصنوعی می‌توانند به سوالات مسافران در مورد سفرشان به طور 24 ساعته پاسخ دهند.</a:t>
            </a:r>
            <a:endParaRPr lang="en-US" sz="1650" dirty="0"/>
          </a:p>
        </p:txBody>
      </p:sp>
      <p:pic>
        <p:nvPicPr>
          <p:cNvPr id="10" name="Image 3" descr="preencoded.png"/>
          <p:cNvPicPr>
            <a:picLocks noChangeAspect="1"/>
          </p:cNvPicPr>
          <p:nvPr/>
        </p:nvPicPr>
        <p:blipFill>
          <a:blip r:embed="rId6"/>
          <a:stretch>
            <a:fillRect/>
          </a:stretch>
        </p:blipFill>
        <p:spPr>
          <a:xfrm>
            <a:off x="742950" y="5255657"/>
            <a:ext cx="530662" cy="530662"/>
          </a:xfrm>
          <a:prstGeom prst="rect">
            <a:avLst/>
          </a:prstGeom>
        </p:spPr>
      </p:pic>
      <p:sp>
        <p:nvSpPr>
          <p:cNvPr id="11" name="Text 5"/>
          <p:cNvSpPr/>
          <p:nvPr/>
        </p:nvSpPr>
        <p:spPr>
          <a:xfrm>
            <a:off x="742950" y="5998488"/>
            <a:ext cx="2653427" cy="331708"/>
          </a:xfrm>
          <a:prstGeom prst="rect">
            <a:avLst/>
          </a:prstGeom>
          <a:noFill/>
          <a:ln/>
        </p:spPr>
        <p:txBody>
          <a:bodyPr wrap="none" lIns="0" tIns="0" rIns="0" bIns="0" rtlCol="0" anchor="t"/>
          <a:lstStyle/>
          <a:p>
            <a:pPr marL="0" indent="0" algn="l">
              <a:lnSpc>
                <a:spcPts val="2600"/>
              </a:lnSpc>
              <a:buNone/>
            </a:pPr>
            <a:r>
              <a:rPr lang="en-US" sz="2050" dirty="0">
                <a:solidFill>
                  <a:srgbClr val="EBECEF"/>
                </a:solidFill>
                <a:latin typeface="Fraunces Medium" pitchFamily="34" charset="0"/>
                <a:ea typeface="Fraunces Medium" pitchFamily="34" charset="-122"/>
                <a:cs typeface="Fraunces Medium" pitchFamily="34" charset="-120"/>
              </a:rPr>
              <a:t>پاسخگویی سریعتر</a:t>
            </a:r>
            <a:endParaRPr lang="en-US" sz="2050" dirty="0"/>
          </a:p>
        </p:txBody>
      </p:sp>
      <p:sp>
        <p:nvSpPr>
          <p:cNvPr id="12" name="Text 6"/>
          <p:cNvSpPr/>
          <p:nvPr/>
        </p:nvSpPr>
        <p:spPr>
          <a:xfrm>
            <a:off x="742950" y="6457474"/>
            <a:ext cx="3669863" cy="1018699"/>
          </a:xfrm>
          <a:prstGeom prst="rect">
            <a:avLst/>
          </a:prstGeom>
          <a:noFill/>
          <a:ln/>
        </p:spPr>
        <p:txBody>
          <a:bodyPr wrap="square" lIns="0" tIns="0" rIns="0" bIns="0" rtlCol="0" anchor="t"/>
          <a:lstStyle/>
          <a:p>
            <a:pPr marL="0" indent="0" algn="l">
              <a:lnSpc>
                <a:spcPts val="2650"/>
              </a:lnSpc>
              <a:buNone/>
            </a:pPr>
            <a:r>
              <a:rPr lang="en-US" sz="1650" dirty="0">
                <a:solidFill>
                  <a:srgbClr val="EBECEF"/>
                </a:solidFill>
                <a:latin typeface="Epilogue" pitchFamily="34" charset="0"/>
                <a:ea typeface="Epilogue" pitchFamily="34" charset="-122"/>
                <a:cs typeface="Epilogue" pitchFamily="34" charset="-120"/>
              </a:rPr>
              <a:t>هوش مصنوعی می‌تواند به ارائه دهندگان خدمات گردشگری در پاسخگویی سریع‌تر به سوالات و درخواست‌های مسافران کمک کند.</a:t>
            </a:r>
            <a:endParaRPr lang="en-US" sz="1650" dirty="0"/>
          </a:p>
        </p:txBody>
      </p:sp>
      <p:pic>
        <p:nvPicPr>
          <p:cNvPr id="13" name="Image 4" descr="preencoded.png"/>
          <p:cNvPicPr>
            <a:picLocks noChangeAspect="1"/>
          </p:cNvPicPr>
          <p:nvPr/>
        </p:nvPicPr>
        <p:blipFill>
          <a:blip r:embed="rId7"/>
          <a:stretch>
            <a:fillRect/>
          </a:stretch>
        </p:blipFill>
        <p:spPr>
          <a:xfrm>
            <a:off x="4731187" y="5255657"/>
            <a:ext cx="530662" cy="530662"/>
          </a:xfrm>
          <a:prstGeom prst="rect">
            <a:avLst/>
          </a:prstGeom>
        </p:spPr>
      </p:pic>
      <p:sp>
        <p:nvSpPr>
          <p:cNvPr id="14" name="Text 7"/>
          <p:cNvSpPr/>
          <p:nvPr/>
        </p:nvSpPr>
        <p:spPr>
          <a:xfrm>
            <a:off x="4731187" y="5998488"/>
            <a:ext cx="2653427" cy="331708"/>
          </a:xfrm>
          <a:prstGeom prst="rect">
            <a:avLst/>
          </a:prstGeom>
          <a:noFill/>
          <a:ln/>
        </p:spPr>
        <p:txBody>
          <a:bodyPr wrap="none" lIns="0" tIns="0" rIns="0" bIns="0" rtlCol="0" anchor="t"/>
          <a:lstStyle/>
          <a:p>
            <a:pPr marL="0" indent="0" algn="l">
              <a:lnSpc>
                <a:spcPts val="2600"/>
              </a:lnSpc>
              <a:buNone/>
            </a:pPr>
            <a:r>
              <a:rPr lang="en-US" sz="2050" dirty="0">
                <a:solidFill>
                  <a:srgbClr val="EBECEF"/>
                </a:solidFill>
                <a:latin typeface="Fraunces Medium" pitchFamily="34" charset="0"/>
                <a:ea typeface="Fraunces Medium" pitchFamily="34" charset="-122"/>
                <a:cs typeface="Fraunces Medium" pitchFamily="34" charset="-120"/>
              </a:rPr>
              <a:t>نظرسنجی و تحلیل</a:t>
            </a:r>
            <a:endParaRPr lang="en-US" sz="2050" dirty="0"/>
          </a:p>
        </p:txBody>
      </p:sp>
      <p:sp>
        <p:nvSpPr>
          <p:cNvPr id="15" name="Text 8"/>
          <p:cNvSpPr/>
          <p:nvPr/>
        </p:nvSpPr>
        <p:spPr>
          <a:xfrm>
            <a:off x="4731187" y="6457474"/>
            <a:ext cx="3669863" cy="679133"/>
          </a:xfrm>
          <a:prstGeom prst="rect">
            <a:avLst/>
          </a:prstGeom>
          <a:noFill/>
          <a:ln/>
        </p:spPr>
        <p:txBody>
          <a:bodyPr wrap="square" lIns="0" tIns="0" rIns="0" bIns="0" rtlCol="0" anchor="t"/>
          <a:lstStyle/>
          <a:p>
            <a:pPr marL="0" indent="0" algn="l">
              <a:lnSpc>
                <a:spcPts val="2650"/>
              </a:lnSpc>
              <a:buNone/>
            </a:pPr>
            <a:r>
              <a:rPr lang="en-US" sz="1650" dirty="0">
                <a:solidFill>
                  <a:srgbClr val="EBECEF"/>
                </a:solidFill>
                <a:latin typeface="Epilogue" pitchFamily="34" charset="0"/>
                <a:ea typeface="Epilogue" pitchFamily="34" charset="-122"/>
                <a:cs typeface="Epilogue" pitchFamily="34" charset="-120"/>
              </a:rPr>
              <a:t>هوش مصنوعی می‌تواند به جمع‌آوری و تحلیل نظرات و بازخورد مسافران کمک کند.</a:t>
            </a:r>
            <a:endParaRPr lang="en-US" sz="165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0689" y="760809"/>
            <a:ext cx="6039683" cy="670322"/>
          </a:xfrm>
          <a:prstGeom prst="rect">
            <a:avLst/>
          </a:prstGeom>
          <a:noFill/>
          <a:ln/>
        </p:spPr>
        <p:txBody>
          <a:bodyPr wrap="none" lIns="0" tIns="0" rIns="0" bIns="0" rtlCol="0" anchor="t"/>
          <a:lstStyle/>
          <a:p>
            <a:pPr marL="0" indent="0">
              <a:lnSpc>
                <a:spcPts val="5250"/>
              </a:lnSpc>
              <a:buNone/>
            </a:pPr>
            <a:r>
              <a:rPr lang="en-US" sz="4200" dirty="0">
                <a:solidFill>
                  <a:srgbClr val="FFFFFF"/>
                </a:solidFill>
                <a:latin typeface="Fraunces Medium" pitchFamily="34" charset="0"/>
                <a:ea typeface="Fraunces Medium" pitchFamily="34" charset="-122"/>
                <a:cs typeface="Fraunces Medium" pitchFamily="34" charset="-120"/>
              </a:rPr>
              <a:t>چت بات‌ها و خدمات مشتری</a:t>
            </a:r>
            <a:endParaRPr lang="en-US" sz="4200" dirty="0"/>
          </a:p>
        </p:txBody>
      </p:sp>
      <p:sp>
        <p:nvSpPr>
          <p:cNvPr id="3" name="Shape 1"/>
          <p:cNvSpPr/>
          <p:nvPr/>
        </p:nvSpPr>
        <p:spPr>
          <a:xfrm>
            <a:off x="750689" y="1860113"/>
            <a:ext cx="1641038" cy="1235988"/>
          </a:xfrm>
          <a:prstGeom prst="roundRect">
            <a:avLst>
              <a:gd name="adj" fmla="val 7289"/>
            </a:avLst>
          </a:prstGeom>
          <a:solidFill>
            <a:srgbClr val="283157"/>
          </a:solidFill>
          <a:ln w="7620">
            <a:solidFill>
              <a:srgbClr val="414A70"/>
            </a:solidFill>
            <a:prstDash val="solid"/>
          </a:ln>
        </p:spPr>
      </p:sp>
      <p:sp>
        <p:nvSpPr>
          <p:cNvPr id="4" name="Text 2"/>
          <p:cNvSpPr/>
          <p:nvPr/>
        </p:nvSpPr>
        <p:spPr>
          <a:xfrm>
            <a:off x="972741" y="2263616"/>
            <a:ext cx="122992" cy="428982"/>
          </a:xfrm>
          <a:prstGeom prst="rect">
            <a:avLst/>
          </a:prstGeom>
          <a:noFill/>
          <a:ln/>
        </p:spPr>
        <p:txBody>
          <a:bodyPr wrap="none" lIns="0" tIns="0" rIns="0" bIns="0" rtlCol="0" anchor="t"/>
          <a:lstStyle/>
          <a:p>
            <a:pPr marL="0" indent="0" algn="ctr">
              <a:lnSpc>
                <a:spcPts val="3350"/>
              </a:lnSpc>
              <a:buNone/>
            </a:pPr>
            <a:r>
              <a:rPr lang="en-US" sz="2100" dirty="0">
                <a:solidFill>
                  <a:srgbClr val="EBECEF"/>
                </a:solidFill>
                <a:latin typeface="Fraunces Medium" pitchFamily="34" charset="0"/>
                <a:ea typeface="Fraunces Medium" pitchFamily="34" charset="-122"/>
                <a:cs typeface="Fraunces Medium" pitchFamily="34" charset="-120"/>
              </a:rPr>
              <a:t>1</a:t>
            </a:r>
            <a:endParaRPr lang="en-US" sz="2100" dirty="0"/>
          </a:p>
        </p:txBody>
      </p:sp>
      <p:sp>
        <p:nvSpPr>
          <p:cNvPr id="5" name="Text 3"/>
          <p:cNvSpPr/>
          <p:nvPr/>
        </p:nvSpPr>
        <p:spPr>
          <a:xfrm>
            <a:off x="2606159" y="2074545"/>
            <a:ext cx="2681407" cy="335161"/>
          </a:xfrm>
          <a:prstGeom prst="rect">
            <a:avLst/>
          </a:prstGeom>
          <a:noFill/>
          <a:ln/>
        </p:spPr>
        <p:txBody>
          <a:bodyPr wrap="none" lIns="0" tIns="0" rIns="0" bIns="0" rtlCol="0" anchor="t"/>
          <a:lstStyle/>
          <a:p>
            <a:pPr marL="0" indent="0" algn="l">
              <a:lnSpc>
                <a:spcPts val="2600"/>
              </a:lnSpc>
              <a:buNone/>
            </a:pPr>
            <a:r>
              <a:rPr lang="en-US" sz="2100" dirty="0">
                <a:solidFill>
                  <a:srgbClr val="EBECEF"/>
                </a:solidFill>
                <a:latin typeface="Fraunces Medium" pitchFamily="34" charset="0"/>
                <a:ea typeface="Fraunces Medium" pitchFamily="34" charset="-122"/>
                <a:cs typeface="Fraunces Medium" pitchFamily="34" charset="-120"/>
              </a:rPr>
              <a:t>پاسخگویی 24 ساعته</a:t>
            </a:r>
            <a:endParaRPr lang="en-US" sz="2100" dirty="0"/>
          </a:p>
        </p:txBody>
      </p:sp>
      <p:sp>
        <p:nvSpPr>
          <p:cNvPr id="6" name="Text 4"/>
          <p:cNvSpPr/>
          <p:nvPr/>
        </p:nvSpPr>
        <p:spPr>
          <a:xfrm>
            <a:off x="2606159" y="2538413"/>
            <a:ext cx="7409140" cy="343257"/>
          </a:xfrm>
          <a:prstGeom prst="rect">
            <a:avLst/>
          </a:prstGeom>
          <a:noFill/>
          <a:ln/>
        </p:spPr>
        <p:txBody>
          <a:bodyPr wrap="none" lIns="0" tIns="0" rIns="0" bIns="0" rtlCol="0" anchor="t"/>
          <a:lstStyle/>
          <a:p>
            <a:pPr marL="0" indent="0" algn="l">
              <a:lnSpc>
                <a:spcPts val="2700"/>
              </a:lnSpc>
              <a:buNone/>
            </a:pPr>
            <a:r>
              <a:rPr lang="en-US" sz="1650" dirty="0">
                <a:solidFill>
                  <a:srgbClr val="EBECEF"/>
                </a:solidFill>
                <a:latin typeface="Epilogue" pitchFamily="34" charset="0"/>
                <a:ea typeface="Epilogue" pitchFamily="34" charset="-122"/>
                <a:cs typeface="Epilogue" pitchFamily="34" charset="-120"/>
              </a:rPr>
              <a:t>چت بات‌های هوش مصنوعی می‌توانند به طور 24 ساعته به سوالات مسافران پاسخ دهند.</a:t>
            </a:r>
            <a:endParaRPr lang="en-US" sz="1650" dirty="0"/>
          </a:p>
        </p:txBody>
      </p:sp>
      <p:sp>
        <p:nvSpPr>
          <p:cNvPr id="7" name="Shape 5"/>
          <p:cNvSpPr/>
          <p:nvPr/>
        </p:nvSpPr>
        <p:spPr>
          <a:xfrm>
            <a:off x="2498884" y="3080861"/>
            <a:ext cx="11273671" cy="15240"/>
          </a:xfrm>
          <a:prstGeom prst="roundRect">
            <a:avLst>
              <a:gd name="adj" fmla="val 591178"/>
            </a:avLst>
          </a:prstGeom>
          <a:solidFill>
            <a:srgbClr val="414A70"/>
          </a:solidFill>
          <a:ln/>
        </p:spPr>
      </p:sp>
      <p:sp>
        <p:nvSpPr>
          <p:cNvPr id="8" name="Shape 6"/>
          <p:cNvSpPr/>
          <p:nvPr/>
        </p:nvSpPr>
        <p:spPr>
          <a:xfrm>
            <a:off x="750689" y="3203258"/>
            <a:ext cx="3282196" cy="1235988"/>
          </a:xfrm>
          <a:prstGeom prst="roundRect">
            <a:avLst>
              <a:gd name="adj" fmla="val 7289"/>
            </a:avLst>
          </a:prstGeom>
          <a:solidFill>
            <a:srgbClr val="283157"/>
          </a:solidFill>
          <a:ln w="7620">
            <a:solidFill>
              <a:srgbClr val="414A70"/>
            </a:solidFill>
            <a:prstDash val="solid"/>
          </a:ln>
        </p:spPr>
      </p:sp>
      <p:sp>
        <p:nvSpPr>
          <p:cNvPr id="9" name="Text 7"/>
          <p:cNvSpPr/>
          <p:nvPr/>
        </p:nvSpPr>
        <p:spPr>
          <a:xfrm>
            <a:off x="972741" y="3606760"/>
            <a:ext cx="162520" cy="428982"/>
          </a:xfrm>
          <a:prstGeom prst="rect">
            <a:avLst/>
          </a:prstGeom>
          <a:noFill/>
          <a:ln/>
        </p:spPr>
        <p:txBody>
          <a:bodyPr wrap="none" lIns="0" tIns="0" rIns="0" bIns="0" rtlCol="0" anchor="t"/>
          <a:lstStyle/>
          <a:p>
            <a:pPr marL="0" indent="0" algn="ctr">
              <a:lnSpc>
                <a:spcPts val="3350"/>
              </a:lnSpc>
              <a:buNone/>
            </a:pPr>
            <a:r>
              <a:rPr lang="en-US" sz="2100" dirty="0">
                <a:solidFill>
                  <a:srgbClr val="EBECEF"/>
                </a:solidFill>
                <a:latin typeface="Fraunces Medium" pitchFamily="34" charset="0"/>
                <a:ea typeface="Fraunces Medium" pitchFamily="34" charset="-122"/>
                <a:cs typeface="Fraunces Medium" pitchFamily="34" charset="-120"/>
              </a:rPr>
              <a:t>2</a:t>
            </a:r>
            <a:endParaRPr lang="en-US" sz="2100" dirty="0"/>
          </a:p>
        </p:txBody>
      </p:sp>
      <p:sp>
        <p:nvSpPr>
          <p:cNvPr id="10" name="Text 8"/>
          <p:cNvSpPr/>
          <p:nvPr/>
        </p:nvSpPr>
        <p:spPr>
          <a:xfrm>
            <a:off x="4247317" y="3417689"/>
            <a:ext cx="2681407" cy="335161"/>
          </a:xfrm>
          <a:prstGeom prst="rect">
            <a:avLst/>
          </a:prstGeom>
          <a:noFill/>
          <a:ln/>
        </p:spPr>
        <p:txBody>
          <a:bodyPr wrap="none" lIns="0" tIns="0" rIns="0" bIns="0" rtlCol="0" anchor="t"/>
          <a:lstStyle/>
          <a:p>
            <a:pPr marL="0" indent="0" algn="l">
              <a:lnSpc>
                <a:spcPts val="2600"/>
              </a:lnSpc>
              <a:buNone/>
            </a:pPr>
            <a:r>
              <a:rPr lang="en-US" sz="2100" dirty="0">
                <a:solidFill>
                  <a:srgbClr val="EBECEF"/>
                </a:solidFill>
                <a:latin typeface="Fraunces Medium" pitchFamily="34" charset="0"/>
                <a:ea typeface="Fraunces Medium" pitchFamily="34" charset="-122"/>
                <a:cs typeface="Fraunces Medium" pitchFamily="34" charset="-120"/>
              </a:rPr>
              <a:t>پشتیبانی چندزبانه</a:t>
            </a:r>
            <a:endParaRPr lang="en-US" sz="2100" dirty="0"/>
          </a:p>
        </p:txBody>
      </p:sp>
      <p:sp>
        <p:nvSpPr>
          <p:cNvPr id="11" name="Text 9"/>
          <p:cNvSpPr/>
          <p:nvPr/>
        </p:nvSpPr>
        <p:spPr>
          <a:xfrm>
            <a:off x="4247317" y="3881557"/>
            <a:ext cx="8840391" cy="343257"/>
          </a:xfrm>
          <a:prstGeom prst="rect">
            <a:avLst/>
          </a:prstGeom>
          <a:noFill/>
          <a:ln/>
        </p:spPr>
        <p:txBody>
          <a:bodyPr wrap="none" lIns="0" tIns="0" rIns="0" bIns="0" rtlCol="0" anchor="t"/>
          <a:lstStyle/>
          <a:p>
            <a:pPr marL="0" indent="0" algn="l">
              <a:lnSpc>
                <a:spcPts val="2700"/>
              </a:lnSpc>
              <a:buNone/>
            </a:pPr>
            <a:r>
              <a:rPr lang="en-US" sz="1650" dirty="0">
                <a:solidFill>
                  <a:srgbClr val="EBECEF"/>
                </a:solidFill>
                <a:latin typeface="Epilogue" pitchFamily="34" charset="0"/>
                <a:ea typeface="Epilogue" pitchFamily="34" charset="-122"/>
                <a:cs typeface="Epilogue" pitchFamily="34" charset="-120"/>
              </a:rPr>
              <a:t>چت بات‌ها می‌توانند به چند زبان مختلف پاسخ دهند و به مسافران از ملیت‌های مختلف خدمات ارائه دهند.</a:t>
            </a:r>
            <a:endParaRPr lang="en-US" sz="1650" dirty="0"/>
          </a:p>
        </p:txBody>
      </p:sp>
      <p:sp>
        <p:nvSpPr>
          <p:cNvPr id="12" name="Shape 10"/>
          <p:cNvSpPr/>
          <p:nvPr/>
        </p:nvSpPr>
        <p:spPr>
          <a:xfrm>
            <a:off x="4140041" y="4424005"/>
            <a:ext cx="9632513" cy="15240"/>
          </a:xfrm>
          <a:prstGeom prst="roundRect">
            <a:avLst>
              <a:gd name="adj" fmla="val 591178"/>
            </a:avLst>
          </a:prstGeom>
          <a:solidFill>
            <a:srgbClr val="414A70"/>
          </a:solidFill>
          <a:ln/>
        </p:spPr>
      </p:sp>
      <p:sp>
        <p:nvSpPr>
          <p:cNvPr id="13" name="Shape 11"/>
          <p:cNvSpPr/>
          <p:nvPr/>
        </p:nvSpPr>
        <p:spPr>
          <a:xfrm>
            <a:off x="750689" y="4546402"/>
            <a:ext cx="4923353" cy="1235988"/>
          </a:xfrm>
          <a:prstGeom prst="roundRect">
            <a:avLst>
              <a:gd name="adj" fmla="val 7289"/>
            </a:avLst>
          </a:prstGeom>
          <a:solidFill>
            <a:srgbClr val="283157"/>
          </a:solidFill>
          <a:ln w="7620">
            <a:solidFill>
              <a:srgbClr val="414A70"/>
            </a:solidFill>
            <a:prstDash val="solid"/>
          </a:ln>
        </p:spPr>
      </p:sp>
      <p:sp>
        <p:nvSpPr>
          <p:cNvPr id="14" name="Text 12"/>
          <p:cNvSpPr/>
          <p:nvPr/>
        </p:nvSpPr>
        <p:spPr>
          <a:xfrm>
            <a:off x="972741" y="4949904"/>
            <a:ext cx="147995" cy="428982"/>
          </a:xfrm>
          <a:prstGeom prst="rect">
            <a:avLst/>
          </a:prstGeom>
          <a:noFill/>
          <a:ln/>
        </p:spPr>
        <p:txBody>
          <a:bodyPr wrap="none" lIns="0" tIns="0" rIns="0" bIns="0" rtlCol="0" anchor="t"/>
          <a:lstStyle/>
          <a:p>
            <a:pPr marL="0" indent="0" algn="ctr">
              <a:lnSpc>
                <a:spcPts val="3350"/>
              </a:lnSpc>
              <a:buNone/>
            </a:pPr>
            <a:r>
              <a:rPr lang="en-US" sz="2100" dirty="0">
                <a:solidFill>
                  <a:srgbClr val="EBECEF"/>
                </a:solidFill>
                <a:latin typeface="Fraunces Medium" pitchFamily="34" charset="0"/>
                <a:ea typeface="Fraunces Medium" pitchFamily="34" charset="-122"/>
                <a:cs typeface="Fraunces Medium" pitchFamily="34" charset="-120"/>
              </a:rPr>
              <a:t>3</a:t>
            </a:r>
            <a:endParaRPr lang="en-US" sz="2100" dirty="0"/>
          </a:p>
        </p:txBody>
      </p:sp>
      <p:sp>
        <p:nvSpPr>
          <p:cNvPr id="15" name="Text 13"/>
          <p:cNvSpPr/>
          <p:nvPr/>
        </p:nvSpPr>
        <p:spPr>
          <a:xfrm>
            <a:off x="5888474" y="4760833"/>
            <a:ext cx="2681407" cy="335161"/>
          </a:xfrm>
          <a:prstGeom prst="rect">
            <a:avLst/>
          </a:prstGeom>
          <a:noFill/>
          <a:ln/>
        </p:spPr>
        <p:txBody>
          <a:bodyPr wrap="none" lIns="0" tIns="0" rIns="0" bIns="0" rtlCol="0" anchor="t"/>
          <a:lstStyle/>
          <a:p>
            <a:pPr marL="0" indent="0" algn="l">
              <a:lnSpc>
                <a:spcPts val="2600"/>
              </a:lnSpc>
              <a:buNone/>
            </a:pPr>
            <a:r>
              <a:rPr lang="en-US" sz="2100" dirty="0">
                <a:solidFill>
                  <a:srgbClr val="EBECEF"/>
                </a:solidFill>
                <a:latin typeface="Fraunces Medium" pitchFamily="34" charset="0"/>
                <a:ea typeface="Fraunces Medium" pitchFamily="34" charset="-122"/>
                <a:cs typeface="Fraunces Medium" pitchFamily="34" charset="-120"/>
              </a:rPr>
              <a:t>پاسخگویی سریع و کارآمد</a:t>
            </a:r>
            <a:endParaRPr lang="en-US" sz="2100" dirty="0"/>
          </a:p>
        </p:txBody>
      </p:sp>
      <p:sp>
        <p:nvSpPr>
          <p:cNvPr id="16" name="Text 14"/>
          <p:cNvSpPr/>
          <p:nvPr/>
        </p:nvSpPr>
        <p:spPr>
          <a:xfrm>
            <a:off x="5888474" y="5224701"/>
            <a:ext cx="6227564" cy="343257"/>
          </a:xfrm>
          <a:prstGeom prst="rect">
            <a:avLst/>
          </a:prstGeom>
          <a:noFill/>
          <a:ln/>
        </p:spPr>
        <p:txBody>
          <a:bodyPr wrap="none" lIns="0" tIns="0" rIns="0" bIns="0" rtlCol="0" anchor="t"/>
          <a:lstStyle/>
          <a:p>
            <a:pPr marL="0" indent="0" algn="l">
              <a:lnSpc>
                <a:spcPts val="2700"/>
              </a:lnSpc>
              <a:buNone/>
            </a:pPr>
            <a:r>
              <a:rPr lang="en-US" sz="1650" dirty="0">
                <a:solidFill>
                  <a:srgbClr val="EBECEF"/>
                </a:solidFill>
                <a:latin typeface="Epilogue" pitchFamily="34" charset="0"/>
                <a:ea typeface="Epilogue" pitchFamily="34" charset="-122"/>
                <a:cs typeface="Epilogue" pitchFamily="34" charset="-120"/>
              </a:rPr>
              <a:t>چت بات‌ها می‌توانند به سوالات مسافران به طور سریع و کارآمد پاسخ دهند.</a:t>
            </a:r>
            <a:endParaRPr lang="en-US" sz="1650" dirty="0"/>
          </a:p>
        </p:txBody>
      </p:sp>
      <p:sp>
        <p:nvSpPr>
          <p:cNvPr id="17" name="Shape 15"/>
          <p:cNvSpPr/>
          <p:nvPr/>
        </p:nvSpPr>
        <p:spPr>
          <a:xfrm>
            <a:off x="5781199" y="5767149"/>
            <a:ext cx="7991356" cy="15240"/>
          </a:xfrm>
          <a:prstGeom prst="roundRect">
            <a:avLst>
              <a:gd name="adj" fmla="val 591178"/>
            </a:avLst>
          </a:prstGeom>
          <a:solidFill>
            <a:srgbClr val="414A70"/>
          </a:solidFill>
          <a:ln/>
        </p:spPr>
      </p:sp>
      <p:sp>
        <p:nvSpPr>
          <p:cNvPr id="18" name="Shape 16"/>
          <p:cNvSpPr/>
          <p:nvPr/>
        </p:nvSpPr>
        <p:spPr>
          <a:xfrm>
            <a:off x="750689" y="5889546"/>
            <a:ext cx="6564511" cy="1579245"/>
          </a:xfrm>
          <a:prstGeom prst="roundRect">
            <a:avLst>
              <a:gd name="adj" fmla="val 5705"/>
            </a:avLst>
          </a:prstGeom>
          <a:solidFill>
            <a:srgbClr val="283157"/>
          </a:solidFill>
          <a:ln w="7620">
            <a:solidFill>
              <a:srgbClr val="414A70"/>
            </a:solidFill>
            <a:prstDash val="solid"/>
          </a:ln>
        </p:spPr>
      </p:sp>
      <p:sp>
        <p:nvSpPr>
          <p:cNvPr id="19" name="Text 17"/>
          <p:cNvSpPr/>
          <p:nvPr/>
        </p:nvSpPr>
        <p:spPr>
          <a:xfrm>
            <a:off x="972741" y="6464618"/>
            <a:ext cx="163949" cy="428982"/>
          </a:xfrm>
          <a:prstGeom prst="rect">
            <a:avLst/>
          </a:prstGeom>
          <a:noFill/>
          <a:ln/>
        </p:spPr>
        <p:txBody>
          <a:bodyPr wrap="none" lIns="0" tIns="0" rIns="0" bIns="0" rtlCol="0" anchor="t"/>
          <a:lstStyle/>
          <a:p>
            <a:pPr marL="0" indent="0" algn="ctr">
              <a:lnSpc>
                <a:spcPts val="3350"/>
              </a:lnSpc>
              <a:buNone/>
            </a:pPr>
            <a:r>
              <a:rPr lang="en-US" sz="2100" dirty="0">
                <a:solidFill>
                  <a:srgbClr val="EBECEF"/>
                </a:solidFill>
                <a:latin typeface="Fraunces Medium" pitchFamily="34" charset="0"/>
                <a:ea typeface="Fraunces Medium" pitchFamily="34" charset="-122"/>
                <a:cs typeface="Fraunces Medium" pitchFamily="34" charset="-120"/>
              </a:rPr>
              <a:t>4</a:t>
            </a:r>
            <a:endParaRPr lang="en-US" sz="2100" dirty="0"/>
          </a:p>
        </p:txBody>
      </p:sp>
      <p:sp>
        <p:nvSpPr>
          <p:cNvPr id="20" name="Text 18"/>
          <p:cNvSpPr/>
          <p:nvPr/>
        </p:nvSpPr>
        <p:spPr>
          <a:xfrm>
            <a:off x="7529632" y="6103977"/>
            <a:ext cx="2681407" cy="335161"/>
          </a:xfrm>
          <a:prstGeom prst="rect">
            <a:avLst/>
          </a:prstGeom>
          <a:noFill/>
          <a:ln/>
        </p:spPr>
        <p:txBody>
          <a:bodyPr wrap="none" lIns="0" tIns="0" rIns="0" bIns="0" rtlCol="0" anchor="t"/>
          <a:lstStyle/>
          <a:p>
            <a:pPr marL="0" indent="0" algn="l">
              <a:lnSpc>
                <a:spcPts val="2600"/>
              </a:lnSpc>
              <a:buNone/>
            </a:pPr>
            <a:r>
              <a:rPr lang="en-US" sz="2100" dirty="0">
                <a:solidFill>
                  <a:srgbClr val="EBECEF"/>
                </a:solidFill>
                <a:latin typeface="Fraunces Medium" pitchFamily="34" charset="0"/>
                <a:ea typeface="Fraunces Medium" pitchFamily="34" charset="-122"/>
                <a:cs typeface="Fraunces Medium" pitchFamily="34" charset="-120"/>
              </a:rPr>
              <a:t>ارائه اطلاعات به روز</a:t>
            </a:r>
            <a:endParaRPr lang="en-US" sz="2100" dirty="0"/>
          </a:p>
        </p:txBody>
      </p:sp>
      <p:sp>
        <p:nvSpPr>
          <p:cNvPr id="21" name="Text 19"/>
          <p:cNvSpPr/>
          <p:nvPr/>
        </p:nvSpPr>
        <p:spPr>
          <a:xfrm>
            <a:off x="7529632" y="6567845"/>
            <a:ext cx="6135648" cy="686514"/>
          </a:xfrm>
          <a:prstGeom prst="rect">
            <a:avLst/>
          </a:prstGeom>
          <a:noFill/>
          <a:ln/>
        </p:spPr>
        <p:txBody>
          <a:bodyPr wrap="square" lIns="0" tIns="0" rIns="0" bIns="0" rtlCol="0" anchor="t"/>
          <a:lstStyle/>
          <a:p>
            <a:pPr marL="0" indent="0" algn="l">
              <a:lnSpc>
                <a:spcPts val="2700"/>
              </a:lnSpc>
              <a:buNone/>
            </a:pPr>
            <a:r>
              <a:rPr lang="en-US" sz="1650" dirty="0">
                <a:solidFill>
                  <a:srgbClr val="EBECEF"/>
                </a:solidFill>
                <a:latin typeface="Epilogue" pitchFamily="34" charset="0"/>
                <a:ea typeface="Epilogue" pitchFamily="34" charset="-122"/>
                <a:cs typeface="Epilogue" pitchFamily="34" charset="-120"/>
              </a:rPr>
              <a:t>چت بات‌ها می‌توانند به طور مداوم اطلاعات خود را به روز کنند و به مسافران جدیدترین اطلاعات را ارائه دهند.</a:t>
            </a:r>
            <a:endParaRPr lang="en-US" sz="165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6279" y="606028"/>
            <a:ext cx="7731443" cy="1261348"/>
          </a:xfrm>
          <a:prstGeom prst="rect">
            <a:avLst/>
          </a:prstGeom>
          <a:noFill/>
          <a:ln/>
        </p:spPr>
        <p:txBody>
          <a:bodyPr wrap="square" lIns="0" tIns="0" rIns="0" bIns="0" rtlCol="0" anchor="t"/>
          <a:lstStyle/>
          <a:p>
            <a:pPr marL="0" indent="0">
              <a:lnSpc>
                <a:spcPts val="4950"/>
              </a:lnSpc>
              <a:buNone/>
            </a:pPr>
            <a:r>
              <a:rPr lang="en-US" sz="3950" dirty="0">
                <a:solidFill>
                  <a:srgbClr val="FFFFFF"/>
                </a:solidFill>
                <a:latin typeface="Fraunces Medium" pitchFamily="34" charset="0"/>
                <a:ea typeface="Fraunces Medium" pitchFamily="34" charset="-122"/>
                <a:cs typeface="Fraunces Medium" pitchFamily="34" charset="-120"/>
              </a:rPr>
              <a:t>تحلیل داده‌های بزرگ و بهینه‌سازی قیمت گذاری در صنعت گردشگری</a:t>
            </a:r>
            <a:endParaRPr lang="en-US" sz="3950" dirty="0"/>
          </a:p>
        </p:txBody>
      </p:sp>
      <p:sp>
        <p:nvSpPr>
          <p:cNvPr id="4" name="Text 1"/>
          <p:cNvSpPr/>
          <p:nvPr/>
        </p:nvSpPr>
        <p:spPr>
          <a:xfrm>
            <a:off x="706279" y="2270879"/>
            <a:ext cx="3714393" cy="665917"/>
          </a:xfrm>
          <a:prstGeom prst="rect">
            <a:avLst/>
          </a:prstGeom>
          <a:noFill/>
          <a:ln/>
        </p:spPr>
        <p:txBody>
          <a:bodyPr wrap="none" lIns="0" tIns="0" rIns="0" bIns="0" rtlCol="0" anchor="t"/>
          <a:lstStyle/>
          <a:p>
            <a:pPr marL="0" indent="0" algn="ctr">
              <a:lnSpc>
                <a:spcPts val="5200"/>
              </a:lnSpc>
              <a:buNone/>
            </a:pPr>
            <a:r>
              <a:rPr lang="en-US" sz="5200" dirty="0">
                <a:solidFill>
                  <a:srgbClr val="EBECEF"/>
                </a:solidFill>
                <a:latin typeface="Fraunces Medium" pitchFamily="34" charset="0"/>
                <a:ea typeface="Fraunces Medium" pitchFamily="34" charset="-122"/>
                <a:cs typeface="Fraunces Medium" pitchFamily="34" charset="-120"/>
              </a:rPr>
              <a:t>1</a:t>
            </a:r>
            <a:endParaRPr lang="en-US" sz="5200" dirty="0"/>
          </a:p>
        </p:txBody>
      </p:sp>
      <p:sp>
        <p:nvSpPr>
          <p:cNvPr id="5" name="Text 2"/>
          <p:cNvSpPr/>
          <p:nvPr/>
        </p:nvSpPr>
        <p:spPr>
          <a:xfrm>
            <a:off x="1302068" y="3188970"/>
            <a:ext cx="2522696" cy="315278"/>
          </a:xfrm>
          <a:prstGeom prst="rect">
            <a:avLst/>
          </a:prstGeom>
          <a:noFill/>
          <a:ln/>
        </p:spPr>
        <p:txBody>
          <a:bodyPr wrap="none" lIns="0" tIns="0" rIns="0" bIns="0" rtlCol="0" anchor="t"/>
          <a:lstStyle/>
          <a:p>
            <a:pPr marL="0" indent="0" algn="ctr">
              <a:lnSpc>
                <a:spcPts val="2450"/>
              </a:lnSpc>
              <a:buNone/>
            </a:pPr>
            <a:r>
              <a:rPr lang="en-US" sz="1950" dirty="0">
                <a:solidFill>
                  <a:srgbClr val="EBECEF"/>
                </a:solidFill>
                <a:latin typeface="Fraunces Medium" pitchFamily="34" charset="0"/>
                <a:ea typeface="Fraunces Medium" pitchFamily="34" charset="-122"/>
                <a:cs typeface="Fraunces Medium" pitchFamily="34" charset="-120"/>
              </a:rPr>
              <a:t>پیش‌بینی تقاضا</a:t>
            </a:r>
            <a:endParaRPr lang="en-US" sz="1950" dirty="0"/>
          </a:p>
        </p:txBody>
      </p:sp>
      <p:sp>
        <p:nvSpPr>
          <p:cNvPr id="6" name="Text 3"/>
          <p:cNvSpPr/>
          <p:nvPr/>
        </p:nvSpPr>
        <p:spPr>
          <a:xfrm>
            <a:off x="706279" y="3625334"/>
            <a:ext cx="3714393" cy="968693"/>
          </a:xfrm>
          <a:prstGeom prst="rect">
            <a:avLst/>
          </a:prstGeom>
          <a:noFill/>
          <a:ln/>
        </p:spPr>
        <p:txBody>
          <a:bodyPr wrap="square" lIns="0" tIns="0" rIns="0" bIns="0" rtlCol="0" anchor="t"/>
          <a:lstStyle/>
          <a:p>
            <a:pPr marL="0" indent="0" algn="ctr">
              <a:lnSpc>
                <a:spcPts val="2500"/>
              </a:lnSpc>
              <a:buNone/>
            </a:pPr>
            <a:r>
              <a:rPr lang="en-US" sz="1550" dirty="0">
                <a:solidFill>
                  <a:srgbClr val="EBECEF"/>
                </a:solidFill>
                <a:latin typeface="Epilogue" pitchFamily="34" charset="0"/>
                <a:ea typeface="Epilogue" pitchFamily="34" charset="-122"/>
                <a:cs typeface="Epilogue" pitchFamily="34" charset="-120"/>
              </a:rPr>
              <a:t>با تحلیل داده‌های حجیم، هوش مصنوعی می‌تواند تقاضا برای مقاصد گردشگری را پیش‌بینی کند.</a:t>
            </a:r>
            <a:endParaRPr lang="en-US" sz="1550" dirty="0"/>
          </a:p>
        </p:txBody>
      </p:sp>
      <p:sp>
        <p:nvSpPr>
          <p:cNvPr id="7" name="Text 4"/>
          <p:cNvSpPr/>
          <p:nvPr/>
        </p:nvSpPr>
        <p:spPr>
          <a:xfrm>
            <a:off x="4723328" y="2270879"/>
            <a:ext cx="3714393" cy="665917"/>
          </a:xfrm>
          <a:prstGeom prst="rect">
            <a:avLst/>
          </a:prstGeom>
          <a:noFill/>
          <a:ln/>
        </p:spPr>
        <p:txBody>
          <a:bodyPr wrap="none" lIns="0" tIns="0" rIns="0" bIns="0" rtlCol="0" anchor="t"/>
          <a:lstStyle/>
          <a:p>
            <a:pPr marL="0" indent="0" algn="ctr">
              <a:lnSpc>
                <a:spcPts val="5200"/>
              </a:lnSpc>
              <a:buNone/>
            </a:pPr>
            <a:r>
              <a:rPr lang="en-US" sz="5200" dirty="0">
                <a:solidFill>
                  <a:srgbClr val="EBECEF"/>
                </a:solidFill>
                <a:latin typeface="Fraunces Medium" pitchFamily="34" charset="0"/>
                <a:ea typeface="Fraunces Medium" pitchFamily="34" charset="-122"/>
                <a:cs typeface="Fraunces Medium" pitchFamily="34" charset="-120"/>
              </a:rPr>
              <a:t>2</a:t>
            </a:r>
            <a:endParaRPr lang="en-US" sz="5200" dirty="0"/>
          </a:p>
        </p:txBody>
      </p:sp>
      <p:sp>
        <p:nvSpPr>
          <p:cNvPr id="8" name="Text 5"/>
          <p:cNvSpPr/>
          <p:nvPr/>
        </p:nvSpPr>
        <p:spPr>
          <a:xfrm>
            <a:off x="5319117" y="3188970"/>
            <a:ext cx="2522696" cy="315278"/>
          </a:xfrm>
          <a:prstGeom prst="rect">
            <a:avLst/>
          </a:prstGeom>
          <a:noFill/>
          <a:ln/>
        </p:spPr>
        <p:txBody>
          <a:bodyPr wrap="none" lIns="0" tIns="0" rIns="0" bIns="0" rtlCol="0" anchor="t"/>
          <a:lstStyle/>
          <a:p>
            <a:pPr marL="0" indent="0" algn="ctr">
              <a:lnSpc>
                <a:spcPts val="2450"/>
              </a:lnSpc>
              <a:buNone/>
            </a:pPr>
            <a:r>
              <a:rPr lang="en-US" sz="1950" dirty="0">
                <a:solidFill>
                  <a:srgbClr val="EBECEF"/>
                </a:solidFill>
                <a:latin typeface="Fraunces Medium" pitchFamily="34" charset="0"/>
                <a:ea typeface="Fraunces Medium" pitchFamily="34" charset="-122"/>
                <a:cs typeface="Fraunces Medium" pitchFamily="34" charset="-120"/>
              </a:rPr>
              <a:t>شناسایی الگوها</a:t>
            </a:r>
            <a:endParaRPr lang="en-US" sz="1950" dirty="0"/>
          </a:p>
        </p:txBody>
      </p:sp>
      <p:sp>
        <p:nvSpPr>
          <p:cNvPr id="9" name="Text 6"/>
          <p:cNvSpPr/>
          <p:nvPr/>
        </p:nvSpPr>
        <p:spPr>
          <a:xfrm>
            <a:off x="4723328" y="3625334"/>
            <a:ext cx="3714393" cy="968693"/>
          </a:xfrm>
          <a:prstGeom prst="rect">
            <a:avLst/>
          </a:prstGeom>
          <a:noFill/>
          <a:ln/>
        </p:spPr>
        <p:txBody>
          <a:bodyPr wrap="square" lIns="0" tIns="0" rIns="0" bIns="0" rtlCol="0" anchor="t"/>
          <a:lstStyle/>
          <a:p>
            <a:pPr marL="0" indent="0" algn="ctr">
              <a:lnSpc>
                <a:spcPts val="2500"/>
              </a:lnSpc>
              <a:buNone/>
            </a:pPr>
            <a:r>
              <a:rPr lang="en-US" sz="1550" dirty="0">
                <a:solidFill>
                  <a:srgbClr val="EBECEF"/>
                </a:solidFill>
                <a:latin typeface="Epilogue" pitchFamily="34" charset="0"/>
                <a:ea typeface="Epilogue" pitchFamily="34" charset="-122"/>
                <a:cs typeface="Epilogue" pitchFamily="34" charset="-120"/>
              </a:rPr>
              <a:t>هوش مصنوعی می‌تواند الگوهای تقاضا را شناسایی و به ارائه دهندگان خدمات گردشگری در اتخاذ تصمیمات بهینه کمک کند.</a:t>
            </a:r>
            <a:endParaRPr lang="en-US" sz="1550" dirty="0"/>
          </a:p>
        </p:txBody>
      </p:sp>
      <p:sp>
        <p:nvSpPr>
          <p:cNvPr id="10" name="Text 7"/>
          <p:cNvSpPr/>
          <p:nvPr/>
        </p:nvSpPr>
        <p:spPr>
          <a:xfrm>
            <a:off x="706279" y="5300305"/>
            <a:ext cx="3714393" cy="665917"/>
          </a:xfrm>
          <a:prstGeom prst="rect">
            <a:avLst/>
          </a:prstGeom>
          <a:noFill/>
          <a:ln/>
        </p:spPr>
        <p:txBody>
          <a:bodyPr wrap="none" lIns="0" tIns="0" rIns="0" bIns="0" rtlCol="0" anchor="t"/>
          <a:lstStyle/>
          <a:p>
            <a:pPr marL="0" indent="0" algn="ctr">
              <a:lnSpc>
                <a:spcPts val="5200"/>
              </a:lnSpc>
              <a:buNone/>
            </a:pPr>
            <a:r>
              <a:rPr lang="en-US" sz="5200" dirty="0">
                <a:solidFill>
                  <a:srgbClr val="EBECEF"/>
                </a:solidFill>
                <a:latin typeface="Fraunces Medium" pitchFamily="34" charset="0"/>
                <a:ea typeface="Fraunces Medium" pitchFamily="34" charset="-122"/>
                <a:cs typeface="Fraunces Medium" pitchFamily="34" charset="-120"/>
              </a:rPr>
              <a:t>3</a:t>
            </a:r>
            <a:endParaRPr lang="en-US" sz="5200" dirty="0"/>
          </a:p>
        </p:txBody>
      </p:sp>
      <p:sp>
        <p:nvSpPr>
          <p:cNvPr id="11" name="Text 8"/>
          <p:cNvSpPr/>
          <p:nvPr/>
        </p:nvSpPr>
        <p:spPr>
          <a:xfrm>
            <a:off x="1302068" y="6218396"/>
            <a:ext cx="2522696" cy="315278"/>
          </a:xfrm>
          <a:prstGeom prst="rect">
            <a:avLst/>
          </a:prstGeom>
          <a:noFill/>
          <a:ln/>
        </p:spPr>
        <p:txBody>
          <a:bodyPr wrap="none" lIns="0" tIns="0" rIns="0" bIns="0" rtlCol="0" anchor="t"/>
          <a:lstStyle/>
          <a:p>
            <a:pPr marL="0" indent="0" algn="ctr">
              <a:lnSpc>
                <a:spcPts val="2450"/>
              </a:lnSpc>
              <a:buNone/>
            </a:pPr>
            <a:r>
              <a:rPr lang="en-US" sz="1950" dirty="0">
                <a:solidFill>
                  <a:srgbClr val="EBECEF"/>
                </a:solidFill>
                <a:latin typeface="Fraunces Medium" pitchFamily="34" charset="0"/>
                <a:ea typeface="Fraunces Medium" pitchFamily="34" charset="-122"/>
                <a:cs typeface="Fraunces Medium" pitchFamily="34" charset="-120"/>
              </a:rPr>
              <a:t>بهینه‌سازی قیمت گذاری</a:t>
            </a:r>
            <a:endParaRPr lang="en-US" sz="1950" dirty="0"/>
          </a:p>
        </p:txBody>
      </p:sp>
      <p:sp>
        <p:nvSpPr>
          <p:cNvPr id="12" name="Text 9"/>
          <p:cNvSpPr/>
          <p:nvPr/>
        </p:nvSpPr>
        <p:spPr>
          <a:xfrm>
            <a:off x="706279" y="6654760"/>
            <a:ext cx="3714393" cy="968693"/>
          </a:xfrm>
          <a:prstGeom prst="rect">
            <a:avLst/>
          </a:prstGeom>
          <a:noFill/>
          <a:ln/>
        </p:spPr>
        <p:txBody>
          <a:bodyPr wrap="square" lIns="0" tIns="0" rIns="0" bIns="0" rtlCol="0" anchor="t"/>
          <a:lstStyle/>
          <a:p>
            <a:pPr marL="0" indent="0" algn="ctr">
              <a:lnSpc>
                <a:spcPts val="2500"/>
              </a:lnSpc>
              <a:buNone/>
            </a:pPr>
            <a:r>
              <a:rPr lang="en-US" sz="1550" dirty="0">
                <a:solidFill>
                  <a:srgbClr val="EBECEF"/>
                </a:solidFill>
                <a:latin typeface="Epilogue" pitchFamily="34" charset="0"/>
                <a:ea typeface="Epilogue" pitchFamily="34" charset="-122"/>
                <a:cs typeface="Epilogue" pitchFamily="34" charset="-120"/>
              </a:rPr>
              <a:t>هوش مصنوعی می‌تواند به ارائه دهندگان خدمات گردشگری در تعیین قیمت‌های رقابتی و بهینه برای خدمات خود کمک کند.</a:t>
            </a:r>
            <a:endParaRPr lang="en-US" sz="1550" dirty="0"/>
          </a:p>
        </p:txBody>
      </p:sp>
      <p:sp>
        <p:nvSpPr>
          <p:cNvPr id="13" name="Text 10"/>
          <p:cNvSpPr/>
          <p:nvPr/>
        </p:nvSpPr>
        <p:spPr>
          <a:xfrm>
            <a:off x="4723328" y="5300305"/>
            <a:ext cx="3714393" cy="665917"/>
          </a:xfrm>
          <a:prstGeom prst="rect">
            <a:avLst/>
          </a:prstGeom>
          <a:noFill/>
          <a:ln/>
        </p:spPr>
        <p:txBody>
          <a:bodyPr wrap="none" lIns="0" tIns="0" rIns="0" bIns="0" rtlCol="0" anchor="t"/>
          <a:lstStyle/>
          <a:p>
            <a:pPr marL="0" indent="0" algn="ctr">
              <a:lnSpc>
                <a:spcPts val="5200"/>
              </a:lnSpc>
              <a:buNone/>
            </a:pPr>
            <a:r>
              <a:rPr lang="en-US" sz="5200" dirty="0">
                <a:solidFill>
                  <a:srgbClr val="EBECEF"/>
                </a:solidFill>
                <a:latin typeface="Fraunces Medium" pitchFamily="34" charset="0"/>
                <a:ea typeface="Fraunces Medium" pitchFamily="34" charset="-122"/>
                <a:cs typeface="Fraunces Medium" pitchFamily="34" charset="-120"/>
              </a:rPr>
              <a:t>4</a:t>
            </a:r>
            <a:endParaRPr lang="en-US" sz="5200" dirty="0"/>
          </a:p>
        </p:txBody>
      </p:sp>
      <p:sp>
        <p:nvSpPr>
          <p:cNvPr id="14" name="Text 11"/>
          <p:cNvSpPr/>
          <p:nvPr/>
        </p:nvSpPr>
        <p:spPr>
          <a:xfrm>
            <a:off x="5319117" y="6218396"/>
            <a:ext cx="2522696" cy="315278"/>
          </a:xfrm>
          <a:prstGeom prst="rect">
            <a:avLst/>
          </a:prstGeom>
          <a:noFill/>
          <a:ln/>
        </p:spPr>
        <p:txBody>
          <a:bodyPr wrap="none" lIns="0" tIns="0" rIns="0" bIns="0" rtlCol="0" anchor="t"/>
          <a:lstStyle/>
          <a:p>
            <a:pPr marL="0" indent="0" algn="ctr">
              <a:lnSpc>
                <a:spcPts val="2450"/>
              </a:lnSpc>
              <a:buNone/>
            </a:pPr>
            <a:r>
              <a:rPr lang="en-US" sz="1950" dirty="0">
                <a:solidFill>
                  <a:srgbClr val="EBECEF"/>
                </a:solidFill>
                <a:latin typeface="Fraunces Medium" pitchFamily="34" charset="0"/>
                <a:ea typeface="Fraunces Medium" pitchFamily="34" charset="-122"/>
                <a:cs typeface="Fraunces Medium" pitchFamily="34" charset="-120"/>
              </a:rPr>
              <a:t>افزایش درآمد</a:t>
            </a:r>
            <a:endParaRPr lang="en-US" sz="1950" dirty="0"/>
          </a:p>
        </p:txBody>
      </p:sp>
      <p:sp>
        <p:nvSpPr>
          <p:cNvPr id="15" name="Text 12"/>
          <p:cNvSpPr/>
          <p:nvPr/>
        </p:nvSpPr>
        <p:spPr>
          <a:xfrm>
            <a:off x="4723328" y="6654760"/>
            <a:ext cx="3714393" cy="968693"/>
          </a:xfrm>
          <a:prstGeom prst="rect">
            <a:avLst/>
          </a:prstGeom>
          <a:noFill/>
          <a:ln/>
        </p:spPr>
        <p:txBody>
          <a:bodyPr wrap="square" lIns="0" tIns="0" rIns="0" bIns="0" rtlCol="0" anchor="t"/>
          <a:lstStyle/>
          <a:p>
            <a:pPr marL="0" indent="0" algn="ctr">
              <a:lnSpc>
                <a:spcPts val="2500"/>
              </a:lnSpc>
              <a:buNone/>
            </a:pPr>
            <a:r>
              <a:rPr lang="en-US" sz="1550" dirty="0">
                <a:solidFill>
                  <a:srgbClr val="EBECEF"/>
                </a:solidFill>
                <a:latin typeface="Epilogue" pitchFamily="34" charset="0"/>
                <a:ea typeface="Epilogue" pitchFamily="34" charset="-122"/>
                <a:cs typeface="Epilogue" pitchFamily="34" charset="-120"/>
              </a:rPr>
              <a:t>با استفاده از هوش مصنوعی، ارائه دهندگان خدمات گردشگری می‌توانند درآمد خود را به طور قابل توجهی افزایش دهند.</a:t>
            </a:r>
            <a:endParaRPr lang="en-US" sz="155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3657" y="537448"/>
            <a:ext cx="5656183" cy="610433"/>
          </a:xfrm>
          <a:prstGeom prst="rect">
            <a:avLst/>
          </a:prstGeom>
          <a:noFill/>
          <a:ln/>
        </p:spPr>
        <p:txBody>
          <a:bodyPr wrap="none" lIns="0" tIns="0" rIns="0" bIns="0" rtlCol="0" anchor="t"/>
          <a:lstStyle/>
          <a:p>
            <a:pPr marL="0" indent="0">
              <a:lnSpc>
                <a:spcPts val="4800"/>
              </a:lnSpc>
              <a:buNone/>
            </a:pPr>
            <a:r>
              <a:rPr lang="en-US" sz="3800" dirty="0">
                <a:solidFill>
                  <a:srgbClr val="FFFFFF"/>
                </a:solidFill>
                <a:latin typeface="Fraunces Medium" pitchFamily="34" charset="0"/>
                <a:ea typeface="Fraunces Medium" pitchFamily="34" charset="-122"/>
                <a:cs typeface="Fraunces Medium" pitchFamily="34" charset="-120"/>
              </a:rPr>
              <a:t>مدیریت سفر و ایمنی و امنیت</a:t>
            </a:r>
            <a:endParaRPr lang="en-US" sz="3800" dirty="0"/>
          </a:p>
        </p:txBody>
      </p:sp>
      <p:pic>
        <p:nvPicPr>
          <p:cNvPr id="4" name="Image 1" descr="preencoded.png"/>
          <p:cNvPicPr>
            <a:picLocks noChangeAspect="1"/>
          </p:cNvPicPr>
          <p:nvPr/>
        </p:nvPicPr>
        <p:blipFill>
          <a:blip r:embed="rId4"/>
          <a:stretch>
            <a:fillRect/>
          </a:stretch>
        </p:blipFill>
        <p:spPr>
          <a:xfrm>
            <a:off x="683657" y="1440894"/>
            <a:ext cx="976670" cy="1562814"/>
          </a:xfrm>
          <a:prstGeom prst="rect">
            <a:avLst/>
          </a:prstGeom>
        </p:spPr>
      </p:pic>
      <p:sp>
        <p:nvSpPr>
          <p:cNvPr id="5" name="Text 1"/>
          <p:cNvSpPr/>
          <p:nvPr/>
        </p:nvSpPr>
        <p:spPr>
          <a:xfrm>
            <a:off x="1953339" y="1636157"/>
            <a:ext cx="2441853" cy="305157"/>
          </a:xfrm>
          <a:prstGeom prst="rect">
            <a:avLst/>
          </a:prstGeom>
          <a:noFill/>
          <a:ln/>
        </p:spPr>
        <p:txBody>
          <a:bodyPr wrap="none" lIns="0" tIns="0" rIns="0" bIns="0" rtlCol="0" anchor="t"/>
          <a:lstStyle/>
          <a:p>
            <a:pPr marL="0" indent="0" algn="l">
              <a:lnSpc>
                <a:spcPts val="2400"/>
              </a:lnSpc>
              <a:buNone/>
            </a:pPr>
            <a:r>
              <a:rPr lang="en-US" sz="1900" dirty="0">
                <a:solidFill>
                  <a:srgbClr val="EBECEF"/>
                </a:solidFill>
                <a:latin typeface="Fraunces Medium" pitchFamily="34" charset="0"/>
                <a:ea typeface="Fraunces Medium" pitchFamily="34" charset="-122"/>
                <a:cs typeface="Fraunces Medium" pitchFamily="34" charset="-120"/>
              </a:rPr>
              <a:t>مسیریابی هوشمند</a:t>
            </a:r>
            <a:endParaRPr lang="en-US" sz="1900" dirty="0"/>
          </a:p>
        </p:txBody>
      </p:sp>
      <p:sp>
        <p:nvSpPr>
          <p:cNvPr id="6" name="Text 2"/>
          <p:cNvSpPr/>
          <p:nvPr/>
        </p:nvSpPr>
        <p:spPr>
          <a:xfrm>
            <a:off x="1953339" y="2058472"/>
            <a:ext cx="6507004" cy="312539"/>
          </a:xfrm>
          <a:prstGeom prst="rect">
            <a:avLst/>
          </a:prstGeom>
          <a:noFill/>
          <a:ln/>
        </p:spPr>
        <p:txBody>
          <a:bodyPr wrap="none" lIns="0" tIns="0" rIns="0" bIns="0" rtlCol="0" anchor="t"/>
          <a:lstStyle/>
          <a:p>
            <a:pPr marL="0" indent="0" algn="l">
              <a:lnSpc>
                <a:spcPts val="2450"/>
              </a:lnSpc>
              <a:buNone/>
            </a:pPr>
            <a:r>
              <a:rPr lang="en-US" sz="1500" dirty="0">
                <a:solidFill>
                  <a:srgbClr val="EBECEF"/>
                </a:solidFill>
                <a:latin typeface="Epilogue" pitchFamily="34" charset="0"/>
                <a:ea typeface="Epilogue" pitchFamily="34" charset="-122"/>
                <a:cs typeface="Epilogue" pitchFamily="34" charset="-120"/>
              </a:rPr>
              <a:t>هوش مصنوعی می‌تواند مسیرهای بهینه و ایمن‌تر را برای مسافران پیشنهاد دهد.</a:t>
            </a:r>
            <a:endParaRPr lang="en-US" sz="1500" dirty="0"/>
          </a:p>
        </p:txBody>
      </p:sp>
      <p:pic>
        <p:nvPicPr>
          <p:cNvPr id="7" name="Image 2" descr="preencoded.png"/>
          <p:cNvPicPr>
            <a:picLocks noChangeAspect="1"/>
          </p:cNvPicPr>
          <p:nvPr/>
        </p:nvPicPr>
        <p:blipFill>
          <a:blip r:embed="rId5"/>
          <a:stretch>
            <a:fillRect/>
          </a:stretch>
        </p:blipFill>
        <p:spPr>
          <a:xfrm>
            <a:off x="683657" y="3003709"/>
            <a:ext cx="976670" cy="1562814"/>
          </a:xfrm>
          <a:prstGeom prst="rect">
            <a:avLst/>
          </a:prstGeom>
        </p:spPr>
      </p:pic>
      <p:sp>
        <p:nvSpPr>
          <p:cNvPr id="8" name="Text 3"/>
          <p:cNvSpPr/>
          <p:nvPr/>
        </p:nvSpPr>
        <p:spPr>
          <a:xfrm>
            <a:off x="1953339" y="3198971"/>
            <a:ext cx="2441853" cy="305157"/>
          </a:xfrm>
          <a:prstGeom prst="rect">
            <a:avLst/>
          </a:prstGeom>
          <a:noFill/>
          <a:ln/>
        </p:spPr>
        <p:txBody>
          <a:bodyPr wrap="none" lIns="0" tIns="0" rIns="0" bIns="0" rtlCol="0" anchor="t"/>
          <a:lstStyle/>
          <a:p>
            <a:pPr marL="0" indent="0" algn="l">
              <a:lnSpc>
                <a:spcPts val="2400"/>
              </a:lnSpc>
              <a:buNone/>
            </a:pPr>
            <a:r>
              <a:rPr lang="en-US" sz="1900" dirty="0">
                <a:solidFill>
                  <a:srgbClr val="EBECEF"/>
                </a:solidFill>
                <a:latin typeface="Fraunces Medium" pitchFamily="34" charset="0"/>
                <a:ea typeface="Fraunces Medium" pitchFamily="34" charset="-122"/>
                <a:cs typeface="Fraunces Medium" pitchFamily="34" charset="-120"/>
              </a:rPr>
              <a:t>شناسایی خطر</a:t>
            </a:r>
            <a:endParaRPr lang="en-US" sz="1900" dirty="0"/>
          </a:p>
        </p:txBody>
      </p:sp>
      <p:sp>
        <p:nvSpPr>
          <p:cNvPr id="9" name="Text 4"/>
          <p:cNvSpPr/>
          <p:nvPr/>
        </p:nvSpPr>
        <p:spPr>
          <a:xfrm>
            <a:off x="1953339" y="3621286"/>
            <a:ext cx="6507004" cy="625078"/>
          </a:xfrm>
          <a:prstGeom prst="rect">
            <a:avLst/>
          </a:prstGeom>
          <a:noFill/>
          <a:ln/>
        </p:spPr>
        <p:txBody>
          <a:bodyPr wrap="square" lIns="0" tIns="0" rIns="0" bIns="0" rtlCol="0" anchor="t"/>
          <a:lstStyle/>
          <a:p>
            <a:pPr marL="0" indent="0" algn="l">
              <a:lnSpc>
                <a:spcPts val="2450"/>
              </a:lnSpc>
              <a:buNone/>
            </a:pPr>
            <a:r>
              <a:rPr lang="en-US" sz="1500" dirty="0">
                <a:solidFill>
                  <a:srgbClr val="EBECEF"/>
                </a:solidFill>
                <a:latin typeface="Epilogue" pitchFamily="34" charset="0"/>
                <a:ea typeface="Epilogue" pitchFamily="34" charset="-122"/>
                <a:cs typeface="Epilogue" pitchFamily="34" charset="-120"/>
              </a:rPr>
              <a:t>هوش مصنوعی می‌تواند با استفاده از داده‌های مختلف، مانند ترافیک، وضعیت آب و هوا و ...، خطرات احتمالی را شناسایی کند.</a:t>
            </a:r>
            <a:endParaRPr lang="en-US" sz="1500" dirty="0"/>
          </a:p>
        </p:txBody>
      </p:sp>
      <p:pic>
        <p:nvPicPr>
          <p:cNvPr id="10" name="Image 3" descr="preencoded.png"/>
          <p:cNvPicPr>
            <a:picLocks noChangeAspect="1"/>
          </p:cNvPicPr>
          <p:nvPr/>
        </p:nvPicPr>
        <p:blipFill>
          <a:blip r:embed="rId6"/>
          <a:stretch>
            <a:fillRect/>
          </a:stretch>
        </p:blipFill>
        <p:spPr>
          <a:xfrm>
            <a:off x="683657" y="4566523"/>
            <a:ext cx="976670" cy="1562814"/>
          </a:xfrm>
          <a:prstGeom prst="rect">
            <a:avLst/>
          </a:prstGeom>
        </p:spPr>
      </p:pic>
      <p:sp>
        <p:nvSpPr>
          <p:cNvPr id="11" name="Text 5"/>
          <p:cNvSpPr/>
          <p:nvPr/>
        </p:nvSpPr>
        <p:spPr>
          <a:xfrm>
            <a:off x="1953339" y="4761786"/>
            <a:ext cx="2441853" cy="305157"/>
          </a:xfrm>
          <a:prstGeom prst="rect">
            <a:avLst/>
          </a:prstGeom>
          <a:noFill/>
          <a:ln/>
        </p:spPr>
        <p:txBody>
          <a:bodyPr wrap="none" lIns="0" tIns="0" rIns="0" bIns="0" rtlCol="0" anchor="t"/>
          <a:lstStyle/>
          <a:p>
            <a:pPr marL="0" indent="0" algn="l">
              <a:lnSpc>
                <a:spcPts val="2400"/>
              </a:lnSpc>
              <a:buNone/>
            </a:pPr>
            <a:r>
              <a:rPr lang="en-US" sz="1900" dirty="0">
                <a:solidFill>
                  <a:srgbClr val="EBECEF"/>
                </a:solidFill>
                <a:latin typeface="Fraunces Medium" pitchFamily="34" charset="0"/>
                <a:ea typeface="Fraunces Medium" pitchFamily="34" charset="-122"/>
                <a:cs typeface="Fraunces Medium" pitchFamily="34" charset="-120"/>
              </a:rPr>
              <a:t>پایش و نظارت</a:t>
            </a:r>
            <a:endParaRPr lang="en-US" sz="1900" dirty="0"/>
          </a:p>
        </p:txBody>
      </p:sp>
      <p:sp>
        <p:nvSpPr>
          <p:cNvPr id="12" name="Text 6"/>
          <p:cNvSpPr/>
          <p:nvPr/>
        </p:nvSpPr>
        <p:spPr>
          <a:xfrm>
            <a:off x="1953339" y="5184100"/>
            <a:ext cx="6507004" cy="625078"/>
          </a:xfrm>
          <a:prstGeom prst="rect">
            <a:avLst/>
          </a:prstGeom>
          <a:noFill/>
          <a:ln/>
        </p:spPr>
        <p:txBody>
          <a:bodyPr wrap="square" lIns="0" tIns="0" rIns="0" bIns="0" rtlCol="0" anchor="t"/>
          <a:lstStyle/>
          <a:p>
            <a:pPr marL="0" indent="0" algn="l">
              <a:lnSpc>
                <a:spcPts val="2450"/>
              </a:lnSpc>
              <a:buNone/>
            </a:pPr>
            <a:r>
              <a:rPr lang="en-US" sz="1500" dirty="0">
                <a:solidFill>
                  <a:srgbClr val="EBECEF"/>
                </a:solidFill>
                <a:latin typeface="Epilogue" pitchFamily="34" charset="0"/>
                <a:ea typeface="Epilogue" pitchFamily="34" charset="-122"/>
                <a:cs typeface="Epilogue" pitchFamily="34" charset="-120"/>
              </a:rPr>
              <a:t>هوش مصنوعی می‌تواند به پایش و نظارت بر ایمنی و امنیت در مکان‌های گردشگری کمک کند.</a:t>
            </a:r>
            <a:endParaRPr lang="en-US" sz="1500" dirty="0"/>
          </a:p>
        </p:txBody>
      </p:sp>
      <p:pic>
        <p:nvPicPr>
          <p:cNvPr id="13" name="Image 4" descr="preencoded.png"/>
          <p:cNvPicPr>
            <a:picLocks noChangeAspect="1"/>
          </p:cNvPicPr>
          <p:nvPr/>
        </p:nvPicPr>
        <p:blipFill>
          <a:blip r:embed="rId7"/>
          <a:stretch>
            <a:fillRect/>
          </a:stretch>
        </p:blipFill>
        <p:spPr>
          <a:xfrm>
            <a:off x="683657" y="6129338"/>
            <a:ext cx="976670" cy="1562814"/>
          </a:xfrm>
          <a:prstGeom prst="rect">
            <a:avLst/>
          </a:prstGeom>
        </p:spPr>
      </p:pic>
      <p:sp>
        <p:nvSpPr>
          <p:cNvPr id="14" name="Text 7"/>
          <p:cNvSpPr/>
          <p:nvPr/>
        </p:nvSpPr>
        <p:spPr>
          <a:xfrm>
            <a:off x="1953339" y="6324600"/>
            <a:ext cx="2441853" cy="305157"/>
          </a:xfrm>
          <a:prstGeom prst="rect">
            <a:avLst/>
          </a:prstGeom>
          <a:noFill/>
          <a:ln/>
        </p:spPr>
        <p:txBody>
          <a:bodyPr wrap="none" lIns="0" tIns="0" rIns="0" bIns="0" rtlCol="0" anchor="t"/>
          <a:lstStyle/>
          <a:p>
            <a:pPr marL="0" indent="0" algn="l">
              <a:lnSpc>
                <a:spcPts val="2400"/>
              </a:lnSpc>
              <a:buNone/>
            </a:pPr>
            <a:r>
              <a:rPr lang="en-US" sz="1900" dirty="0">
                <a:solidFill>
                  <a:srgbClr val="EBECEF"/>
                </a:solidFill>
                <a:latin typeface="Fraunces Medium" pitchFamily="34" charset="0"/>
                <a:ea typeface="Fraunces Medium" pitchFamily="34" charset="-122"/>
                <a:cs typeface="Fraunces Medium" pitchFamily="34" charset="-120"/>
              </a:rPr>
              <a:t>کمک در زمان بحران</a:t>
            </a:r>
            <a:endParaRPr lang="en-US" sz="1900" dirty="0"/>
          </a:p>
        </p:txBody>
      </p:sp>
      <p:sp>
        <p:nvSpPr>
          <p:cNvPr id="15" name="Text 8"/>
          <p:cNvSpPr/>
          <p:nvPr/>
        </p:nvSpPr>
        <p:spPr>
          <a:xfrm>
            <a:off x="1953339" y="6746915"/>
            <a:ext cx="6507004" cy="312539"/>
          </a:xfrm>
          <a:prstGeom prst="rect">
            <a:avLst/>
          </a:prstGeom>
          <a:noFill/>
          <a:ln/>
        </p:spPr>
        <p:txBody>
          <a:bodyPr wrap="none" lIns="0" tIns="0" rIns="0" bIns="0" rtlCol="0" anchor="t"/>
          <a:lstStyle/>
          <a:p>
            <a:pPr marL="0" indent="0" algn="l">
              <a:lnSpc>
                <a:spcPts val="2450"/>
              </a:lnSpc>
              <a:buNone/>
            </a:pPr>
            <a:r>
              <a:rPr lang="en-US" sz="1500" dirty="0">
                <a:solidFill>
                  <a:srgbClr val="EBECEF"/>
                </a:solidFill>
                <a:latin typeface="Epilogue" pitchFamily="34" charset="0"/>
                <a:ea typeface="Epilogue" pitchFamily="34" charset="-122"/>
                <a:cs typeface="Epilogue" pitchFamily="34" charset="-120"/>
              </a:rPr>
              <a:t>هوش مصنوعی می‌تواند به مسافران در زمان بحران، مانند زلزله، سیل و ...، کمک کند.</a:t>
            </a:r>
            <a:endParaRPr lang="en-US" sz="15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96078" y="471579"/>
            <a:ext cx="1219962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واقعیت مجازی و افزوده و مدیریت منابع و محیط زیست</a:t>
            </a:r>
            <a:endParaRPr lang="en-US" sz="4450" dirty="0"/>
          </a:p>
        </p:txBody>
      </p:sp>
      <p:pic>
        <p:nvPicPr>
          <p:cNvPr id="4" name="Image 1" descr="preencoded.png"/>
          <p:cNvPicPr>
            <a:picLocks noChangeAspect="1"/>
          </p:cNvPicPr>
          <p:nvPr/>
        </p:nvPicPr>
        <p:blipFill>
          <a:blip r:embed="rId3"/>
          <a:stretch>
            <a:fillRect/>
          </a:stretch>
        </p:blipFill>
        <p:spPr>
          <a:xfrm>
            <a:off x="228422" y="1514166"/>
            <a:ext cx="4221599" cy="2721888"/>
          </a:xfrm>
          <a:prstGeom prst="rect">
            <a:avLst/>
          </a:prstGeom>
        </p:spPr>
      </p:pic>
      <p:sp>
        <p:nvSpPr>
          <p:cNvPr id="6" name="TextBox 5"/>
          <p:cNvSpPr txBox="1"/>
          <p:nvPr/>
        </p:nvSpPr>
        <p:spPr>
          <a:xfrm>
            <a:off x="4965405" y="1765005"/>
            <a:ext cx="9516139" cy="5139869"/>
          </a:xfrm>
          <a:prstGeom prst="rect">
            <a:avLst/>
          </a:prstGeom>
          <a:noFill/>
        </p:spPr>
        <p:txBody>
          <a:bodyPr wrap="square" rtlCol="0">
            <a:spAutoFit/>
          </a:bodyPr>
          <a:lstStyle/>
          <a:p>
            <a:pPr algn="r"/>
            <a:r>
              <a:rPr lang="fa-IR" sz="2000" dirty="0" smtClean="0">
                <a:solidFill>
                  <a:schemeClr val="bg1"/>
                </a:solidFill>
              </a:rPr>
              <a:t>واقعیت </a:t>
            </a:r>
            <a:r>
              <a:rPr lang="fa-IR" sz="2000" dirty="0">
                <a:solidFill>
                  <a:schemeClr val="bg1"/>
                </a:solidFill>
              </a:rPr>
              <a:t>مجازی با شبیه‌سازی مکان‌ها و تجربیات به کاربران این امکان را می‌دهد که به‌صورت مجازی به نقاط مختلف جهان سفر کنند. </a:t>
            </a:r>
            <a:r>
              <a:rPr lang="fa-IR" sz="2000" b="1" dirty="0">
                <a:solidFill>
                  <a:schemeClr val="bg1"/>
                </a:solidFill>
              </a:rPr>
              <a:t>هوش مصنوعی</a:t>
            </a:r>
            <a:r>
              <a:rPr lang="fa-IR" sz="2000" dirty="0">
                <a:solidFill>
                  <a:schemeClr val="bg1"/>
                </a:solidFill>
              </a:rPr>
              <a:t> در اینجا به بهبود تجربه و سفارشی‌سازی تورها کمک می‌کند.</a:t>
            </a:r>
          </a:p>
          <a:p>
            <a:pPr algn="r"/>
            <a:r>
              <a:rPr lang="fa-IR" sz="2000" b="1" dirty="0">
                <a:solidFill>
                  <a:schemeClr val="bg1"/>
                </a:solidFill>
              </a:rPr>
              <a:t>کاربردها:</a:t>
            </a:r>
          </a:p>
          <a:p>
            <a:pPr algn="r"/>
            <a:r>
              <a:rPr lang="fa-IR" sz="2000" b="1" dirty="0">
                <a:solidFill>
                  <a:schemeClr val="bg1"/>
                </a:solidFill>
              </a:rPr>
              <a:t>تورهای مجازی هوشمند:</a:t>
            </a:r>
            <a:r>
              <a:rPr lang="fa-IR" sz="2000" dirty="0">
                <a:solidFill>
                  <a:schemeClr val="bg1"/>
                </a:solidFill>
              </a:rPr>
              <a:t/>
            </a:r>
            <a:br>
              <a:rPr lang="fa-IR" sz="2000" dirty="0">
                <a:solidFill>
                  <a:schemeClr val="bg1"/>
                </a:solidFill>
              </a:rPr>
            </a:br>
            <a:r>
              <a:rPr lang="fa-IR" sz="2000" dirty="0">
                <a:solidFill>
                  <a:schemeClr val="bg1"/>
                </a:solidFill>
              </a:rPr>
              <a:t>با ترکیب هوش مصنوعی </a:t>
            </a:r>
            <a:r>
              <a:rPr lang="fa-IR" sz="2000" dirty="0" smtClean="0">
                <a:solidFill>
                  <a:schemeClr val="bg1"/>
                </a:solidFill>
              </a:rPr>
              <a:t>و</a:t>
            </a:r>
            <a:r>
              <a:rPr lang="en-US" sz="2000" dirty="0" smtClean="0">
                <a:solidFill>
                  <a:schemeClr val="bg1"/>
                </a:solidFill>
              </a:rPr>
              <a:t>، </a:t>
            </a:r>
            <a:r>
              <a:rPr lang="fa-IR" sz="2000" dirty="0">
                <a:solidFill>
                  <a:schemeClr val="bg1"/>
                </a:solidFill>
              </a:rPr>
              <a:t>کاربران می‌توانند به‌طور مجازی از موزه‌ها، بناهای تاریخی و مناظر طبیعی دیدن کنند. </a:t>
            </a:r>
            <a:r>
              <a:rPr lang="fa-IR" sz="2000" dirty="0" smtClean="0">
                <a:solidFill>
                  <a:schemeClr val="bg1"/>
                </a:solidFill>
              </a:rPr>
              <a:t>می‌تواند </a:t>
            </a:r>
            <a:r>
              <a:rPr lang="fa-IR" sz="2000" dirty="0">
                <a:solidFill>
                  <a:schemeClr val="bg1"/>
                </a:solidFill>
              </a:rPr>
              <a:t>راهنماهای هوشمند برای توضیح مکان‌ها ایجاد کند.</a:t>
            </a:r>
          </a:p>
          <a:p>
            <a:pPr algn="r"/>
            <a:r>
              <a:rPr lang="fa-IR" sz="2000" b="1" dirty="0">
                <a:solidFill>
                  <a:schemeClr val="bg1"/>
                </a:solidFill>
              </a:rPr>
              <a:t>تجربه قبل از سفر:</a:t>
            </a:r>
            <a:r>
              <a:rPr lang="fa-IR" sz="2000" dirty="0">
                <a:solidFill>
                  <a:schemeClr val="bg1"/>
                </a:solidFill>
              </a:rPr>
              <a:t/>
            </a:r>
            <a:br>
              <a:rPr lang="fa-IR" sz="2000" dirty="0">
                <a:solidFill>
                  <a:schemeClr val="bg1"/>
                </a:solidFill>
              </a:rPr>
            </a:br>
            <a:r>
              <a:rPr lang="fa-IR" sz="2000" dirty="0">
                <a:solidFill>
                  <a:schemeClr val="bg1"/>
                </a:solidFill>
              </a:rPr>
              <a:t>مسافران می‌توانند قبل از تصمیم‌گیری برای رزرو سفر، از طریق تورهای مجازی مکان‌های موردنظر خود را بررسی کنند.</a:t>
            </a:r>
          </a:p>
          <a:p>
            <a:pPr algn="r"/>
            <a:r>
              <a:rPr lang="fa-IR" sz="2000" b="1" dirty="0">
                <a:solidFill>
                  <a:schemeClr val="bg1"/>
                </a:solidFill>
              </a:rPr>
              <a:t>شبیه‌سازی شخصی‌سازی‌شده:</a:t>
            </a:r>
            <a:r>
              <a:rPr lang="fa-IR" sz="2000" dirty="0">
                <a:solidFill>
                  <a:schemeClr val="bg1"/>
                </a:solidFill>
              </a:rPr>
              <a:t/>
            </a:r>
            <a:br>
              <a:rPr lang="fa-IR" sz="2000" dirty="0">
                <a:solidFill>
                  <a:schemeClr val="bg1"/>
                </a:solidFill>
              </a:rPr>
            </a:br>
            <a:r>
              <a:rPr lang="fa-IR" sz="2000" dirty="0">
                <a:solidFill>
                  <a:schemeClr val="bg1"/>
                </a:solidFill>
              </a:rPr>
              <a:t>هوش مصنوعی می‌تواند بر اساس علایق کاربر، محتوا و مکان‌های مجازی مناسب را برای وی انتخاب و نمایش دهد.</a:t>
            </a:r>
          </a:p>
          <a:p>
            <a:pPr algn="r"/>
            <a:r>
              <a:rPr lang="fa-IR" sz="2000" b="1" dirty="0">
                <a:solidFill>
                  <a:schemeClr val="bg1"/>
                </a:solidFill>
              </a:rPr>
              <a:t>آموزش کارکنان صنعت گردشگری:</a:t>
            </a:r>
            <a:r>
              <a:rPr lang="fa-IR" sz="2000" dirty="0">
                <a:solidFill>
                  <a:schemeClr val="bg1"/>
                </a:solidFill>
              </a:rPr>
              <a:t/>
            </a:r>
            <a:br>
              <a:rPr lang="fa-IR" sz="2000" dirty="0">
                <a:solidFill>
                  <a:schemeClr val="bg1"/>
                </a:solidFill>
              </a:rPr>
            </a:br>
            <a:r>
              <a:rPr lang="fa-IR" sz="2000" dirty="0">
                <a:solidFill>
                  <a:schemeClr val="bg1"/>
                </a:solidFill>
              </a:rPr>
              <a:t>از </a:t>
            </a:r>
            <a:r>
              <a:rPr lang="fa-IR" sz="2000" dirty="0" smtClean="0">
                <a:solidFill>
                  <a:schemeClr val="bg1"/>
                </a:solidFill>
              </a:rPr>
              <a:t>برای </a:t>
            </a:r>
            <a:r>
              <a:rPr lang="fa-IR" sz="2000" dirty="0">
                <a:solidFill>
                  <a:schemeClr val="bg1"/>
                </a:solidFill>
              </a:rPr>
              <a:t>آموزش کارکنان در هتل‌ها، آژانس‌های مسافرتی و خطوط هوایی استفاده می‌شود و </a:t>
            </a:r>
            <a:r>
              <a:rPr lang="fa-IR" sz="2000" dirty="0" smtClean="0">
                <a:solidFill>
                  <a:schemeClr val="bg1"/>
                </a:solidFill>
              </a:rPr>
              <a:t>به </a:t>
            </a:r>
            <a:r>
              <a:rPr lang="fa-IR" sz="2000" dirty="0">
                <a:solidFill>
                  <a:schemeClr val="bg1"/>
                </a:solidFill>
              </a:rPr>
              <a:t>تحلیل عملکرد کارکنان کمک می‌کند.</a:t>
            </a:r>
          </a:p>
          <a:p>
            <a:pPr algn="r"/>
            <a:endParaRPr lang="fa-IR" sz="2800" dirty="0" smtClean="0">
              <a:solidFill>
                <a:schemeClr val="bg1"/>
              </a:solidFill>
              <a:cs typeface="+mj-c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TotalTime>
  <Words>1420</Words>
  <Application>Microsoft Office PowerPoint</Application>
  <PresentationFormat>Custom</PresentationFormat>
  <Paragraphs>127</Paragraphs>
  <Slides>12</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Calibri</vt:lpstr>
      <vt:lpstr>Fraunces Medium</vt:lpstr>
      <vt:lpstr>Epilogue</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Hadis Gh</cp:lastModifiedBy>
  <cp:revision>5</cp:revision>
  <dcterms:created xsi:type="dcterms:W3CDTF">2024-12-16T10:23:38Z</dcterms:created>
  <dcterms:modified xsi:type="dcterms:W3CDTF">2024-12-17T13:58:51Z</dcterms:modified>
</cp:coreProperties>
</file>